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7" r:id="rId2"/>
    <p:sldId id="264" r:id="rId3"/>
    <p:sldId id="338" r:id="rId4"/>
    <p:sldId id="339" r:id="rId5"/>
    <p:sldId id="340"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60" r:id="rId21"/>
    <p:sldId id="361" r:id="rId22"/>
    <p:sldId id="362" r:id="rId23"/>
    <p:sldId id="363" r:id="rId24"/>
    <p:sldId id="364" r:id="rId25"/>
    <p:sldId id="341" r:id="rId26"/>
    <p:sldId id="365" r:id="rId27"/>
    <p:sldId id="366" r:id="rId28"/>
    <p:sldId id="367" r:id="rId29"/>
    <p:sldId id="342" r:id="rId30"/>
    <p:sldId id="343" r:id="rId31"/>
    <p:sldId id="34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65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83CCB-65FE-4EF9-8650-8F90D3A518E2}"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51B8-6FE8-4EB4-B058-E8CECB8162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43027"/>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作品介绍</a:t>
            </a:r>
            <a:endParaRPr lang="en-US" altLang="zh-CN" sz="6600" b="1" dirty="0">
              <a:solidFill>
                <a:schemeClr val="tx1">
                  <a:lumMod val="75000"/>
                  <a:lumOff val="25000"/>
                </a:schemeClr>
              </a:solidFill>
              <a:cs typeface="+mn-ea"/>
              <a:sym typeface="+mn-lt"/>
            </a:endParaRPr>
          </a:p>
        </p:txBody>
      </p:sp>
      <p:sp>
        <p:nvSpPr>
          <p:cNvPr id="20" name="TextBox 6"/>
          <p:cNvSpPr txBox="1">
            <a:spLocks noChangeArrowheads="1"/>
          </p:cNvSpPr>
          <p:nvPr/>
        </p:nvSpPr>
        <p:spPr bwMode="auto">
          <a:xfrm>
            <a:off x="543656" y="2938278"/>
            <a:ext cx="6100662" cy="337185"/>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r>
              <a:rPr lang="zh-CN" altLang="en-US" sz="1600" spc="225" dirty="0">
                <a:solidFill>
                  <a:schemeClr val="tx1">
                    <a:lumMod val="75000"/>
                    <a:lumOff val="25000"/>
                  </a:schemeClr>
                </a:solidFill>
                <a:latin typeface="+mn-lt"/>
                <a:ea typeface="+mn-ea"/>
                <a:cs typeface="+mn-ea"/>
                <a:sym typeface="+mn-lt"/>
              </a:rPr>
              <a:t>名字 </a:t>
            </a:r>
            <a:r>
              <a:rPr lang="en-US" altLang="zh-CN" sz="1600" spc="225" dirty="0">
                <a:solidFill>
                  <a:schemeClr val="tx1">
                    <a:lumMod val="75000"/>
                    <a:lumOff val="25000"/>
                  </a:schemeClr>
                </a:solidFill>
                <a:latin typeface="+mn-lt"/>
                <a:ea typeface="+mn-ea"/>
                <a:cs typeface="+mn-ea"/>
                <a:sym typeface="+mn-lt"/>
              </a:rPr>
              <a:t>+ </a:t>
            </a:r>
            <a:r>
              <a:rPr lang="en-US" altLang="zh-CN" sz="1600" spc="225" dirty="0" err="1">
                <a:solidFill>
                  <a:schemeClr val="tx1">
                    <a:lumMod val="75000"/>
                    <a:lumOff val="25000"/>
                  </a:schemeClr>
                </a:solidFill>
                <a:latin typeface="+mn-lt"/>
                <a:ea typeface="+mn-ea"/>
                <a:cs typeface="+mn-ea"/>
                <a:sym typeface="+mn-lt"/>
              </a:rPr>
              <a:t>balabala</a:t>
            </a:r>
            <a:endParaRPr lang="en-US" sz="1600" spc="225" dirty="0">
              <a:solidFill>
                <a:schemeClr val="tx1">
                  <a:lumMod val="75000"/>
                  <a:lumOff val="25000"/>
                </a:schemeClr>
              </a:solidFill>
              <a:latin typeface="+mn-lt"/>
              <a:ea typeface="+mn-ea"/>
              <a:cs typeface="+mn-ea"/>
              <a:sym typeface="+mn-lt"/>
            </a:endParaRPr>
          </a:p>
        </p:txBody>
      </p:sp>
      <p:sp>
        <p:nvSpPr>
          <p:cNvPr id="22" name="TextBox 4"/>
          <p:cNvSpPr txBox="1"/>
          <p:nvPr/>
        </p:nvSpPr>
        <p:spPr>
          <a:xfrm>
            <a:off x="543656" y="3391693"/>
            <a:ext cx="5561965" cy="716651"/>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latin typeface="+mn-lt"/>
                <a:cs typeface="+mn-ea"/>
                <a:sym typeface="+mn-lt"/>
              </a:rPr>
              <a:t>陈葳亘 龙俊峰 徐涵</a:t>
            </a: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543656" y="244081"/>
            <a:ext cx="1327150" cy="132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Scale>
                                      <p:cBhvr>
                                        <p:cTn id="1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8"/>
                                        </p:tgtEl>
                                        <p:attrNameLst>
                                          <p:attrName>ppt_x</p:attrName>
                                          <p:attrName>ppt_y</p:attrName>
                                        </p:attrNameLst>
                                      </p:cBhvr>
                                    </p:animMotion>
                                    <p:animEffect transition="in" filter="fade">
                                      <p:cBhvr>
                                        <p:cTn id="18" dur="1000"/>
                                        <p:tgtEl>
                                          <p:spTgt spid="18"/>
                                        </p:tgtEl>
                                      </p:cBhvr>
                                    </p:animEffect>
                                  </p:childTnLst>
                                </p:cTn>
                              </p:par>
                            </p:childTnLst>
                          </p:cTn>
                        </p:par>
                        <p:par>
                          <p:cTn id="19" fill="hold">
                            <p:stCondLst>
                              <p:cond delay="23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childTnLst>
                          </p:cTn>
                        </p:par>
                        <p:par>
                          <p:cTn id="25" fill="hold">
                            <p:stCondLst>
                              <p:cond delay="305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975985" y="1640052"/>
            <a:ext cx="2409825" cy="2862322"/>
          </a:xfrm>
          <a:prstGeom prst="rect">
            <a:avLst/>
          </a:prstGeom>
          <a:noFill/>
        </p:spPr>
        <p:txBody>
          <a:bodyPr wrap="square" rtlCol="0">
            <a:spAutoFit/>
          </a:bodyPr>
          <a:lstStyle/>
          <a:p>
            <a:r>
              <a:rPr lang="zh-CN" altLang="en-US" dirty="0"/>
              <a:t>最后点击十四五，因为我们现在正在十四五期间，</a:t>
            </a:r>
            <a:r>
              <a:rPr lang="en-US" altLang="zh-CN" dirty="0"/>
              <a:t>22</a:t>
            </a:r>
            <a:r>
              <a:rPr lang="zh-CN" altLang="en-US" dirty="0"/>
              <a:t>年及以后的数据还没有，所以这里我们介绍经济社会发展主要目标，可以看到，民生福祉一直是我们党最关心大家的部分，占了所有指标中的</a:t>
            </a:r>
            <a:r>
              <a:rPr lang="en-US" altLang="zh-CN" dirty="0"/>
              <a:t>35%</a:t>
            </a:r>
            <a:r>
              <a:rPr lang="zh-CN" altLang="en-US" dirty="0"/>
              <a:t>。 </a:t>
            </a:r>
          </a:p>
        </p:txBody>
      </p:sp>
      <p:pic>
        <p:nvPicPr>
          <p:cNvPr id="3" name="图片 2"/>
          <p:cNvPicPr>
            <a:picLocks noChangeAspect="1"/>
          </p:cNvPicPr>
          <p:nvPr/>
        </p:nvPicPr>
        <p:blipFill>
          <a:blip r:embed="rId2"/>
          <a:stretch>
            <a:fillRect/>
          </a:stretch>
        </p:blipFill>
        <p:spPr>
          <a:xfrm>
            <a:off x="621680" y="1640052"/>
            <a:ext cx="6247524" cy="3577896"/>
          </a:xfrm>
          <a:prstGeom prst="rect">
            <a:avLst/>
          </a:prstGeom>
        </p:spPr>
      </p:pic>
    </p:spTree>
    <p:extLst>
      <p:ext uri="{BB962C8B-B14F-4D97-AF65-F5344CB8AC3E}">
        <p14:creationId xmlns:p14="http://schemas.microsoft.com/office/powerpoint/2010/main" val="16789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674144" y="1544117"/>
            <a:ext cx="2409825" cy="1477328"/>
          </a:xfrm>
          <a:prstGeom prst="rect">
            <a:avLst/>
          </a:prstGeom>
          <a:noFill/>
        </p:spPr>
        <p:txBody>
          <a:bodyPr wrap="square" rtlCol="0">
            <a:spAutoFit/>
          </a:bodyPr>
          <a:lstStyle/>
          <a:p>
            <a:r>
              <a:rPr lang="zh-CN" altLang="en-US" dirty="0"/>
              <a:t>点击未来我们进入到一个短暂的星空动画，就像文字显示的一样，我们的征途是星辰大海。 </a:t>
            </a:r>
          </a:p>
        </p:txBody>
      </p:sp>
      <p:pic>
        <p:nvPicPr>
          <p:cNvPr id="4" name="图片 3"/>
          <p:cNvPicPr>
            <a:picLocks noChangeAspect="1"/>
          </p:cNvPicPr>
          <p:nvPr/>
        </p:nvPicPr>
        <p:blipFill>
          <a:blip r:embed="rId2"/>
          <a:stretch>
            <a:fillRect/>
          </a:stretch>
        </p:blipFill>
        <p:spPr>
          <a:xfrm>
            <a:off x="621680" y="1544117"/>
            <a:ext cx="6587755" cy="3203100"/>
          </a:xfrm>
          <a:prstGeom prst="rect">
            <a:avLst/>
          </a:prstGeom>
        </p:spPr>
      </p:pic>
    </p:spTree>
    <p:extLst>
      <p:ext uri="{BB962C8B-B14F-4D97-AF65-F5344CB8AC3E}">
        <p14:creationId xmlns:p14="http://schemas.microsoft.com/office/powerpoint/2010/main" val="21971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热门词云</a:t>
            </a:r>
            <a:endParaRPr lang="zh-CN" altLang="en-US" sz="2800" b="1" kern="0" spc="400" dirty="0">
              <a:solidFill>
                <a:schemeClr val="bg1"/>
              </a:solidFill>
              <a:cs typeface="+mn-ea"/>
              <a:sym typeface="+mn-lt"/>
            </a:endParaRPr>
          </a:p>
        </p:txBody>
      </p:sp>
      <p:sp>
        <p:nvSpPr>
          <p:cNvPr id="2" name="文本框 1"/>
          <p:cNvSpPr txBox="1"/>
          <p:nvPr/>
        </p:nvSpPr>
        <p:spPr>
          <a:xfrm>
            <a:off x="8043862" y="1281703"/>
            <a:ext cx="2409825" cy="4247317"/>
          </a:xfrm>
          <a:prstGeom prst="rect">
            <a:avLst/>
          </a:prstGeom>
          <a:noFill/>
        </p:spPr>
        <p:txBody>
          <a:bodyPr wrap="square" rtlCol="0">
            <a:spAutoFit/>
          </a:bodyPr>
          <a:lstStyle/>
          <a:p>
            <a:r>
              <a:rPr lang="zh-CN" altLang="en-US" dirty="0"/>
              <a:t>这里的热门词语都是我们使用爬虫从官方的网站爬取下来的关键词。使用</a:t>
            </a:r>
            <a:r>
              <a:rPr lang="en-US" altLang="zh-CN" dirty="0"/>
              <a:t>python</a:t>
            </a:r>
            <a:r>
              <a:rPr lang="zh-CN" altLang="en-US" dirty="0"/>
              <a:t>爬虫对网站的新闻和政策文件标题进行爬取，最后通过筛选 选出出现频率最高的关键词。以流动的字幕形式显示可以增加趣味性，同时，点击每个词语我们可以跳到背后的官方文件网站，这样就方便大家进行更详细的了解。</a:t>
            </a:r>
          </a:p>
        </p:txBody>
      </p:sp>
      <p:pic>
        <p:nvPicPr>
          <p:cNvPr id="3" name="图片 2"/>
          <p:cNvPicPr>
            <a:picLocks noChangeAspect="1"/>
          </p:cNvPicPr>
          <p:nvPr/>
        </p:nvPicPr>
        <p:blipFill>
          <a:blip r:embed="rId2"/>
          <a:stretch>
            <a:fillRect/>
          </a:stretch>
        </p:blipFill>
        <p:spPr>
          <a:xfrm>
            <a:off x="310840" y="1812413"/>
            <a:ext cx="6971488" cy="4431291"/>
          </a:xfrm>
          <a:prstGeom prst="rect">
            <a:avLst/>
          </a:prstGeom>
        </p:spPr>
      </p:pic>
    </p:spTree>
    <p:extLst>
      <p:ext uri="{BB962C8B-B14F-4D97-AF65-F5344CB8AC3E}">
        <p14:creationId xmlns:p14="http://schemas.microsoft.com/office/powerpoint/2010/main" val="11179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远景规划</a:t>
            </a:r>
            <a:endParaRPr lang="zh-CN" altLang="en-US" sz="2800" b="1" kern="0" spc="400" dirty="0">
              <a:solidFill>
                <a:schemeClr val="bg1"/>
              </a:solidFill>
              <a:cs typeface="+mn-ea"/>
              <a:sym typeface="+mn-lt"/>
            </a:endParaRPr>
          </a:p>
        </p:txBody>
      </p:sp>
      <p:sp>
        <p:nvSpPr>
          <p:cNvPr id="2" name="文本框 1"/>
          <p:cNvSpPr txBox="1"/>
          <p:nvPr/>
        </p:nvSpPr>
        <p:spPr>
          <a:xfrm>
            <a:off x="9352116" y="612844"/>
            <a:ext cx="2409825" cy="4801314"/>
          </a:xfrm>
          <a:prstGeom prst="rect">
            <a:avLst/>
          </a:prstGeom>
          <a:noFill/>
        </p:spPr>
        <p:txBody>
          <a:bodyPr wrap="square" rtlCol="0">
            <a:spAutoFit/>
          </a:bodyPr>
          <a:lstStyle/>
          <a:p>
            <a:r>
              <a:rPr lang="zh-CN" altLang="en-US" dirty="0"/>
              <a:t>然后进入到我们的远景规划部分，这里的数据是从官方的网站</a:t>
            </a:r>
            <a:r>
              <a:rPr lang="zh-CN" altLang="en-US" dirty="0" smtClean="0"/>
              <a:t>提取点击</a:t>
            </a:r>
            <a:r>
              <a:rPr lang="zh-CN" altLang="en-US" dirty="0"/>
              <a:t>这里可查看官方文件，其数据准确可信。</a:t>
            </a:r>
          </a:p>
          <a:p>
            <a:endParaRPr lang="zh-CN" altLang="en-US" dirty="0"/>
          </a:p>
          <a:p>
            <a:r>
              <a:rPr lang="zh-CN" altLang="en-US" dirty="0"/>
              <a:t>第一个逻辑图展示我们所有提到的大发展方向，其余的桑葚图可以让我们更加清晰的了解具体领域的分类。比如科技前沿领域有</a:t>
            </a:r>
            <a:r>
              <a:rPr lang="en-US" altLang="zh-CN" dirty="0"/>
              <a:t>7</a:t>
            </a:r>
            <a:r>
              <a:rPr lang="zh-CN" altLang="en-US" dirty="0"/>
              <a:t>个</a:t>
            </a:r>
            <a:r>
              <a:rPr lang="zh-CN" altLang="en-US" dirty="0" smtClean="0"/>
              <a:t>分类在</a:t>
            </a:r>
            <a:r>
              <a:rPr lang="zh-CN" altLang="en-US" dirty="0"/>
              <a:t>这里可以通过滚轮来横向滑动，也可以通过拖动条进行</a:t>
            </a:r>
            <a:r>
              <a:rPr lang="zh-CN" altLang="en-US" dirty="0" smtClean="0"/>
              <a:t>拖动。</a:t>
            </a:r>
            <a:endParaRPr lang="zh-CN" altLang="en-US" dirty="0"/>
          </a:p>
        </p:txBody>
      </p:sp>
      <p:pic>
        <p:nvPicPr>
          <p:cNvPr id="4" name="图片 3"/>
          <p:cNvPicPr>
            <a:picLocks noChangeAspect="1"/>
          </p:cNvPicPr>
          <p:nvPr/>
        </p:nvPicPr>
        <p:blipFill>
          <a:blip r:embed="rId2"/>
          <a:stretch>
            <a:fillRect/>
          </a:stretch>
        </p:blipFill>
        <p:spPr>
          <a:xfrm>
            <a:off x="0" y="1200149"/>
            <a:ext cx="8969376" cy="5255507"/>
          </a:xfrm>
          <a:prstGeom prst="rect">
            <a:avLst/>
          </a:prstGeom>
        </p:spPr>
      </p:pic>
    </p:spTree>
    <p:extLst>
      <p:ext uri="{BB962C8B-B14F-4D97-AF65-F5344CB8AC3E}">
        <p14:creationId xmlns:p14="http://schemas.microsoft.com/office/powerpoint/2010/main" val="12397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118120" y="1685925"/>
            <a:ext cx="2409825" cy="2308324"/>
          </a:xfrm>
          <a:prstGeom prst="rect">
            <a:avLst/>
          </a:prstGeom>
          <a:noFill/>
        </p:spPr>
        <p:txBody>
          <a:bodyPr wrap="square" rtlCol="0">
            <a:spAutoFit/>
          </a:bodyPr>
          <a:lstStyle/>
          <a:p>
            <a:r>
              <a:rPr lang="zh-CN" altLang="en-US" dirty="0"/>
              <a:t>这是一个中国地图，点击省份可以进入到具体的省份，在这里需要注意的是横板中国地图需要显示南海区域，绝对不能少。比如我们可以点击浙江</a:t>
            </a: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cxnSp>
        <p:nvCxnSpPr>
          <p:cNvPr id="4" name="直接箭头连接符 3"/>
          <p:cNvCxnSpPr/>
          <p:nvPr/>
        </p:nvCxnSpPr>
        <p:spPr>
          <a:xfrm flipH="1">
            <a:off x="5402510" y="3229761"/>
            <a:ext cx="2575420" cy="1862356"/>
          </a:xfrm>
          <a:prstGeom prst="straightConnector1">
            <a:avLst/>
          </a:prstGeom>
          <a:ln w="1016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66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247225" y="1685925"/>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这里我们的风格不再以红白配色，而是改为蓝白配色，因为我们接下来的数据和文字就相对增多，这样既能比较好的展示多数据多文字，也能够防止审美疲劳</a:t>
            </a:r>
            <a:endParaRPr lang="zh-CN" altLang="zh-CN" sz="1050" dirty="0">
              <a:latin typeface="+mn-ea"/>
            </a:endParaRP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spTree>
    <p:extLst>
      <p:ext uri="{BB962C8B-B14F-4D97-AF65-F5344CB8AC3E}">
        <p14:creationId xmlns:p14="http://schemas.microsoft.com/office/powerpoint/2010/main" val="275375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07004" y="1835945"/>
            <a:ext cx="2409825" cy="2585323"/>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左侧的导航栏部分是专题区，这里的选项来自于该省份的政策文件，同样的右侧所有数据也来源于此。</a:t>
            </a:r>
            <a:endParaRPr lang="zh-CN" altLang="zh-CN" sz="1050" dirty="0">
              <a:latin typeface="+mn-ea"/>
            </a:endParaRPr>
          </a:p>
          <a:p>
            <a:pPr lvl="0" eaLnBrk="0" fontAlgn="base" hangingPunct="0">
              <a:spcBef>
                <a:spcPct val="0"/>
              </a:spcBef>
              <a:spcAft>
                <a:spcPct val="0"/>
              </a:spcAft>
            </a:pPr>
            <a:r>
              <a:rPr lang="zh-CN" altLang="zh-CN" dirty="0">
                <a:latin typeface="+mn-ea"/>
              </a:rPr>
              <a:t>右侧最上方的面包屑导航可以帮助大家定位自己目前网页所在的层次</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cxnSp>
        <p:nvCxnSpPr>
          <p:cNvPr id="10" name="直接箭头连接符 9"/>
          <p:cNvCxnSpPr>
            <a:cxnSpLocks/>
          </p:cNvCxnSpPr>
          <p:nvPr/>
        </p:nvCxnSpPr>
        <p:spPr>
          <a:xfrm flipH="1" flipV="1">
            <a:off x="2686850" y="2115416"/>
            <a:ext cx="6991209" cy="932584"/>
          </a:xfrm>
          <a:prstGeom prst="straightConnector1">
            <a:avLst/>
          </a:prstGeom>
          <a:ln w="889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93079" y="1557616"/>
            <a:ext cx="2763633" cy="4247317"/>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右侧上方部分的文字介绍当前省份对该方向的指导思想，源数据可点击这里的链接进行搜索。因为文件中的数据存在 单位不同意如 有的为 ”个“， 有的是”</a:t>
            </a:r>
            <a:r>
              <a:rPr lang="en-US" altLang="zh-CN" dirty="0">
                <a:latin typeface="+mn-ea"/>
              </a:rPr>
              <a:t>%“</a:t>
            </a:r>
            <a:r>
              <a:rPr lang="zh-CN" altLang="en-US" dirty="0">
                <a:latin typeface="+mn-ea"/>
              </a:rPr>
              <a:t>， 并且有的数据是增幅，有的是指标，有的基数过大，有的基数过小。所以我们对数据进行了</a:t>
            </a:r>
            <a:r>
              <a:rPr lang="en-US" altLang="zh-CN" dirty="0">
                <a:latin typeface="+mn-ea"/>
              </a:rPr>
              <a:t>Z-</a:t>
            </a:r>
            <a:r>
              <a:rPr lang="zh-CN" altLang="en-US" dirty="0">
                <a:latin typeface="+mn-ea"/>
              </a:rPr>
              <a:t>分数标准化，在尽量不改变原有数据的机构情况下对数据进行处理，突出增幅。于是就有了我们下方左侧的雷达图，</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spTree>
    <p:extLst>
      <p:ext uri="{BB962C8B-B14F-4D97-AF65-F5344CB8AC3E}">
        <p14:creationId xmlns:p14="http://schemas.microsoft.com/office/powerpoint/2010/main" val="142125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547897" y="1267524"/>
            <a:ext cx="2409825" cy="2031325"/>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右侧的矩形树图展示了该省份该方向的具体指标，同一颜色为同一指标，点击进入可放大显示，点击下方的根节点可回到初始状态。</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433825" y="1267524"/>
            <a:ext cx="7000000" cy="5590476"/>
          </a:xfrm>
          <a:prstGeom prst="rect">
            <a:avLst/>
          </a:prstGeom>
        </p:spPr>
      </p:pic>
    </p:spTree>
    <p:extLst>
      <p:ext uri="{BB962C8B-B14F-4D97-AF65-F5344CB8AC3E}">
        <p14:creationId xmlns:p14="http://schemas.microsoft.com/office/powerpoint/2010/main" val="32663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694415" y="2090876"/>
            <a:ext cx="230819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310840" y="2090876"/>
            <a:ext cx="9011393" cy="4023288"/>
          </a:xfrm>
          <a:prstGeom prst="rect">
            <a:avLst/>
          </a:prstGeom>
        </p:spPr>
      </p:pic>
    </p:spTree>
    <p:extLst>
      <p:ext uri="{BB962C8B-B14F-4D97-AF65-F5344CB8AC3E}">
        <p14:creationId xmlns:p14="http://schemas.microsoft.com/office/powerpoint/2010/main" val="16577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9095" y="209127"/>
            <a:ext cx="3877985" cy="1390509"/>
          </a:xfrm>
          <a:prstGeom prst="rect">
            <a:avLst/>
          </a:prstGeom>
          <a:noFill/>
        </p:spPr>
        <p:txBody>
          <a:bodyPr wrap="none" rtlCol="0">
            <a:spAutoFit/>
          </a:bodyPr>
          <a:lstStyle/>
          <a:p>
            <a:pPr algn="just">
              <a:lnSpc>
                <a:spcPct val="130000"/>
              </a:lnSpc>
            </a:pPr>
            <a:r>
              <a:rPr lang="zh-CN" altLang="en-US" sz="7200" b="1" dirty="0">
                <a:solidFill>
                  <a:schemeClr val="tx1">
                    <a:lumMod val="75000"/>
                    <a:lumOff val="25000"/>
                  </a:schemeClr>
                </a:solidFill>
                <a:cs typeface="+mn-ea"/>
                <a:sym typeface="+mn-lt"/>
              </a:rPr>
              <a:t>内容大纲</a:t>
            </a:r>
            <a:endParaRPr lang="en-US" altLang="zh-CN" sz="7200" b="1" dirty="0">
              <a:solidFill>
                <a:schemeClr val="tx1">
                  <a:lumMod val="75000"/>
                  <a:lumOff val="25000"/>
                </a:schemeClr>
              </a:solidFill>
              <a:cs typeface="+mn-ea"/>
              <a:sym typeface="+mn-lt"/>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712" y="540163"/>
            <a:ext cx="6092288" cy="6092288"/>
          </a:xfrm>
          <a:prstGeom prst="rect">
            <a:avLst/>
          </a:prstGeom>
          <a:effectLst>
            <a:outerShdw blurRad="50800" dist="38100" dir="2700000" algn="tl" rotWithShape="0">
              <a:prstClr val="black">
                <a:alpha val="40000"/>
              </a:prstClr>
            </a:outerShdw>
          </a:effectLst>
        </p:spPr>
      </p:pic>
      <p:sp>
        <p:nvSpPr>
          <p:cNvPr id="44" name="圆角矩形 43"/>
          <p:cNvSpPr/>
          <p:nvPr/>
        </p:nvSpPr>
        <p:spPr>
          <a:xfrm>
            <a:off x="1535231" y="2391064"/>
            <a:ext cx="491917" cy="50377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1</a:t>
            </a:r>
            <a:endParaRPr lang="zh-CN" altLang="en-US" sz="2700" dirty="0">
              <a:latin typeface="Impact" panose="020B0806030902050204" pitchFamily="34" charset="0"/>
              <a:cs typeface="+mn-ea"/>
              <a:sym typeface="+mn-lt"/>
            </a:endParaRPr>
          </a:p>
        </p:txBody>
      </p:sp>
      <p:sp>
        <p:nvSpPr>
          <p:cNvPr id="46" name="圆角矩形 45"/>
          <p:cNvSpPr/>
          <p:nvPr/>
        </p:nvSpPr>
        <p:spPr>
          <a:xfrm>
            <a:off x="1535231" y="3090267"/>
            <a:ext cx="491917" cy="50377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2</a:t>
            </a:r>
            <a:endParaRPr lang="zh-CN" altLang="en-US" sz="2700" dirty="0">
              <a:latin typeface="Impact" panose="020B0806030902050204" pitchFamily="34" charset="0"/>
              <a:cs typeface="+mn-ea"/>
              <a:sym typeface="+mn-lt"/>
            </a:endParaRPr>
          </a:p>
        </p:txBody>
      </p:sp>
      <p:grpSp>
        <p:nvGrpSpPr>
          <p:cNvPr id="47" name="组合 46"/>
          <p:cNvGrpSpPr/>
          <p:nvPr/>
        </p:nvGrpSpPr>
        <p:grpSpPr>
          <a:xfrm>
            <a:off x="2165350" y="3089910"/>
            <a:ext cx="3326130" cy="503555"/>
            <a:chOff x="6315199" y="2410178"/>
            <a:chExt cx="3745131" cy="511504"/>
          </a:xfrm>
          <a:solidFill>
            <a:srgbClr val="0070C0"/>
          </a:solidFill>
        </p:grpSpPr>
        <p:sp>
          <p:nvSpPr>
            <p:cNvPr id="48" name="圆角矩形 47"/>
            <p:cNvSpPr/>
            <p:nvPr/>
          </p:nvSpPr>
          <p:spPr>
            <a:xfrm>
              <a:off x="6315199" y="2410178"/>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49" name="矩形 48"/>
            <p:cNvSpPr/>
            <p:nvPr/>
          </p:nvSpPr>
          <p:spPr>
            <a:xfrm>
              <a:off x="6315199" y="2450169"/>
              <a:ext cx="3745131"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思路设计</a:t>
              </a:r>
              <a:endParaRPr lang="zh-CN" altLang="zh-CN" sz="2000" b="1" kern="100" dirty="0">
                <a:solidFill>
                  <a:schemeClr val="bg1"/>
                </a:solidFill>
                <a:cs typeface="+mn-ea"/>
                <a:sym typeface="+mn-lt"/>
              </a:endParaRPr>
            </a:p>
          </p:txBody>
        </p:sp>
      </p:grpSp>
      <p:sp>
        <p:nvSpPr>
          <p:cNvPr id="50" name="圆角矩形 49"/>
          <p:cNvSpPr/>
          <p:nvPr/>
        </p:nvSpPr>
        <p:spPr>
          <a:xfrm>
            <a:off x="1535231" y="3779068"/>
            <a:ext cx="491917" cy="50377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3</a:t>
            </a:r>
            <a:endParaRPr lang="zh-CN" altLang="en-US" sz="2700" dirty="0">
              <a:latin typeface="Impact" panose="020B0806030902050204" pitchFamily="34" charset="0"/>
              <a:cs typeface="+mn-ea"/>
              <a:sym typeface="+mn-lt"/>
            </a:endParaRPr>
          </a:p>
        </p:txBody>
      </p:sp>
      <p:grpSp>
        <p:nvGrpSpPr>
          <p:cNvPr id="51" name="组合 50"/>
          <p:cNvGrpSpPr/>
          <p:nvPr/>
        </p:nvGrpSpPr>
        <p:grpSpPr>
          <a:xfrm>
            <a:off x="2183130" y="3778885"/>
            <a:ext cx="3308350" cy="503773"/>
            <a:chOff x="6339097" y="3296031"/>
            <a:chExt cx="3744416" cy="511504"/>
          </a:xfrm>
          <a:solidFill>
            <a:schemeClr val="accent2"/>
          </a:solidFill>
        </p:grpSpPr>
        <p:sp>
          <p:nvSpPr>
            <p:cNvPr id="52" name="圆角矩形 51"/>
            <p:cNvSpPr/>
            <p:nvPr/>
          </p:nvSpPr>
          <p:spPr>
            <a:xfrm>
              <a:off x="6339097" y="3296031"/>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3" name="矩形 52"/>
            <p:cNvSpPr/>
            <p:nvPr/>
          </p:nvSpPr>
          <p:spPr>
            <a:xfrm>
              <a:off x="6349496" y="3336004"/>
              <a:ext cx="3711958" cy="435847"/>
            </a:xfrm>
            <a:prstGeom prst="rect">
              <a:avLst/>
            </a:prstGeom>
            <a:grpFill/>
          </p:spPr>
          <p:txBody>
            <a:bodyPr wrap="square" lIns="121960" tIns="60980" rIns="121960" bIns="60980">
              <a:spAutoFit/>
            </a:bodyPr>
            <a:lstStyle/>
            <a:p>
              <a:pPr algn="ctr">
                <a:defRPr/>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作品介绍</a:t>
              </a:r>
              <a:endParaRPr lang="zh-CN" altLang="zh-CN" sz="2000" b="1" kern="100" dirty="0">
                <a:solidFill>
                  <a:schemeClr val="bg1"/>
                </a:solidFill>
                <a:cs typeface="+mn-ea"/>
                <a:sym typeface="+mn-lt"/>
              </a:endParaRPr>
            </a:p>
          </p:txBody>
        </p:sp>
      </p:grpSp>
      <p:sp>
        <p:nvSpPr>
          <p:cNvPr id="54" name="圆角矩形 53"/>
          <p:cNvSpPr/>
          <p:nvPr/>
        </p:nvSpPr>
        <p:spPr>
          <a:xfrm>
            <a:off x="1535231" y="4481918"/>
            <a:ext cx="491917" cy="50377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4</a:t>
            </a:r>
            <a:endParaRPr lang="zh-CN" altLang="en-US" sz="2700" dirty="0">
              <a:latin typeface="Impact" panose="020B0806030902050204" pitchFamily="34" charset="0"/>
              <a:cs typeface="+mn-ea"/>
              <a:sym typeface="+mn-lt"/>
            </a:endParaRPr>
          </a:p>
        </p:txBody>
      </p:sp>
      <p:grpSp>
        <p:nvGrpSpPr>
          <p:cNvPr id="55" name="组合 54"/>
          <p:cNvGrpSpPr/>
          <p:nvPr/>
        </p:nvGrpSpPr>
        <p:grpSpPr>
          <a:xfrm>
            <a:off x="2183130" y="4481830"/>
            <a:ext cx="3308350" cy="503555"/>
            <a:chOff x="6339097" y="4180903"/>
            <a:chExt cx="3744416" cy="511504"/>
          </a:xfrm>
          <a:solidFill>
            <a:schemeClr val="accent3"/>
          </a:solidFill>
        </p:grpSpPr>
        <p:sp>
          <p:nvSpPr>
            <p:cNvPr id="56" name="圆角矩形 55"/>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7" name="矩形 56"/>
            <p:cNvSpPr/>
            <p:nvPr/>
          </p:nvSpPr>
          <p:spPr>
            <a:xfrm>
              <a:off x="6349159" y="4222185"/>
              <a:ext cx="3712075" cy="437731"/>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技术栈</a:t>
              </a:r>
              <a:endParaRPr lang="en-US" altLang="zh-CN" sz="2000" b="1" kern="100" dirty="0">
                <a:solidFill>
                  <a:schemeClr val="bg1"/>
                </a:solidFill>
                <a:cs typeface="+mn-ea"/>
                <a:sym typeface="+mn-lt"/>
              </a:endParaRPr>
            </a:p>
          </p:txBody>
        </p:sp>
      </p:grpSp>
      <p:grpSp>
        <p:nvGrpSpPr>
          <p:cNvPr id="63" name="组合 62"/>
          <p:cNvGrpSpPr/>
          <p:nvPr/>
        </p:nvGrpSpPr>
        <p:grpSpPr>
          <a:xfrm>
            <a:off x="2191385" y="2387600"/>
            <a:ext cx="3299460" cy="502920"/>
            <a:chOff x="3451" y="3760"/>
            <a:chExt cx="5196" cy="792"/>
          </a:xfrm>
        </p:grpSpPr>
        <p:sp>
          <p:nvSpPr>
            <p:cNvPr id="45" name="圆角矩形 44"/>
            <p:cNvSpPr/>
            <p:nvPr/>
          </p:nvSpPr>
          <p:spPr>
            <a:xfrm>
              <a:off x="3451" y="3760"/>
              <a:ext cx="5197" cy="79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8" name="矩形 57"/>
            <p:cNvSpPr/>
            <p:nvPr/>
          </p:nvSpPr>
          <p:spPr>
            <a:xfrm>
              <a:off x="3452" y="3874"/>
              <a:ext cx="5165" cy="628"/>
            </a:xfrm>
            <a:prstGeom prst="rect">
              <a:avLst/>
            </a:prstGeom>
          </p:spPr>
          <p:txBody>
            <a:bodyPr wrap="square">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灵感来源</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圆角矩形 58"/>
          <p:cNvSpPr/>
          <p:nvPr/>
        </p:nvSpPr>
        <p:spPr>
          <a:xfrm>
            <a:off x="1535231" y="5225503"/>
            <a:ext cx="491917" cy="50377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5</a:t>
            </a:r>
            <a:endParaRPr lang="zh-CN" altLang="en-US" sz="2700" dirty="0">
              <a:latin typeface="Impact" panose="020B0806030902050204" pitchFamily="34" charset="0"/>
              <a:cs typeface="+mn-ea"/>
              <a:sym typeface="+mn-lt"/>
            </a:endParaRPr>
          </a:p>
        </p:txBody>
      </p:sp>
      <p:grpSp>
        <p:nvGrpSpPr>
          <p:cNvPr id="60" name="组合 59"/>
          <p:cNvGrpSpPr/>
          <p:nvPr/>
        </p:nvGrpSpPr>
        <p:grpSpPr>
          <a:xfrm>
            <a:off x="2182495" y="5225415"/>
            <a:ext cx="3289935" cy="503555"/>
            <a:chOff x="6338374" y="4180903"/>
            <a:chExt cx="3745139" cy="511504"/>
          </a:xfrm>
          <a:solidFill>
            <a:schemeClr val="accent4"/>
          </a:solidFill>
        </p:grpSpPr>
        <p:sp>
          <p:nvSpPr>
            <p:cNvPr id="61" name="圆角矩形 60"/>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62" name="矩形 61"/>
            <p:cNvSpPr/>
            <p:nvPr/>
          </p:nvSpPr>
          <p:spPr>
            <a:xfrm>
              <a:off x="6338374" y="4222185"/>
              <a:ext cx="3744416"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有待改进</a:t>
              </a:r>
              <a:endParaRPr lang="en-US" altLang="zh-CN" sz="2000" b="1" kern="100" dirty="0">
                <a:solidFill>
                  <a:schemeClr val="bg1"/>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56" presetClass="path" presetSubtype="0" accel="50000" decel="50000" fill="hold" grpId="1" nodeType="withEffect">
                                  <p:stCondLst>
                                    <p:cond delay="0"/>
                                  </p:stCondLst>
                                  <p:childTnLst>
                                    <p:animMotion origin="layout" path="M -0.03733 0.04136 L -2.77778E-7 -2.46914E-7 " pathEditMode="relative" rAng="0" ptsTypes="AA">
                                      <p:cBhvr>
                                        <p:cTn id="20" dur="700" fill="hold"/>
                                        <p:tgtEl>
                                          <p:spTgt spid="44"/>
                                        </p:tgtEl>
                                        <p:attrNameLst>
                                          <p:attrName>ppt_x</p:attrName>
                                          <p:attrName>ppt_y</p:attrName>
                                        </p:attrNameLst>
                                      </p:cBhvr>
                                      <p:rCtr x="1858" y="-2068"/>
                                    </p:animMotion>
                                  </p:childTnLst>
                                </p:cTn>
                              </p:par>
                              <p:par>
                                <p:cTn id="21" presetID="22" presetClass="entr" presetSubtype="8"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childTnLst>
                                </p:cTn>
                              </p:par>
                              <p:par>
                                <p:cTn id="27" presetID="56" presetClass="path" presetSubtype="0" accel="50000" decel="50000" fill="hold" grpId="1" nodeType="withEffect">
                                  <p:stCondLst>
                                    <p:cond delay="250"/>
                                  </p:stCondLst>
                                  <p:childTnLst>
                                    <p:animMotion origin="layout" path="M -0.03733 0.04105 L -2.77778E-7 -1.35802E-6 " pathEditMode="relative" rAng="0" ptsTypes="AA">
                                      <p:cBhvr>
                                        <p:cTn id="28" dur="700" fill="hold"/>
                                        <p:tgtEl>
                                          <p:spTgt spid="46"/>
                                        </p:tgtEl>
                                        <p:attrNameLst>
                                          <p:attrName>ppt_x</p:attrName>
                                          <p:attrName>ppt_y</p:attrName>
                                        </p:attrNameLst>
                                      </p:cBhvr>
                                      <p:rCtr x="1858" y="-2068"/>
                                    </p:animMotion>
                                  </p:childTnLst>
                                </p:cTn>
                              </p:par>
                              <p:par>
                                <p:cTn id="29" presetID="22" presetClass="entr" presetSubtype="8" fill="hold" nodeType="withEffect">
                                  <p:stCondLst>
                                    <p:cond delay="5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childTnLst>
                                </p:cTn>
                              </p:par>
                              <p:par>
                                <p:cTn id="35" presetID="56" presetClass="path" presetSubtype="0" accel="50000" decel="50000" fill="hold" grpId="1" nodeType="withEffect">
                                  <p:stCondLst>
                                    <p:cond delay="500"/>
                                  </p:stCondLst>
                                  <p:childTnLst>
                                    <p:animMotion origin="layout" path="M -0.03733 0.04105 L -2.77778E-7 -3.33333E-6 " pathEditMode="relative" rAng="0" ptsTypes="AA">
                                      <p:cBhvr>
                                        <p:cTn id="36" dur="700" fill="hold"/>
                                        <p:tgtEl>
                                          <p:spTgt spid="50"/>
                                        </p:tgtEl>
                                        <p:attrNameLst>
                                          <p:attrName>ppt_x</p:attrName>
                                          <p:attrName>ppt_y</p:attrName>
                                        </p:attrNameLst>
                                      </p:cBhvr>
                                      <p:rCtr x="1858" y="-2068"/>
                                    </p:animMotion>
                                  </p:childTnLst>
                                </p:cTn>
                              </p:par>
                              <p:par>
                                <p:cTn id="37" presetID="22" presetClass="entr" presetSubtype="8" fill="hold" nodeType="withEffect">
                                  <p:stCondLst>
                                    <p:cond delay="75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1000"/>
                                        <p:tgtEl>
                                          <p:spTgt spid="54"/>
                                        </p:tgtEl>
                                      </p:cBhvr>
                                    </p:animEffect>
                                  </p:childTnLst>
                                </p:cTn>
                              </p:par>
                              <p:par>
                                <p:cTn id="43" presetID="56" presetClass="path" presetSubtype="0" accel="50000" decel="50000" fill="hold" grpId="1" nodeType="withEffect">
                                  <p:stCondLst>
                                    <p:cond delay="750"/>
                                  </p:stCondLst>
                                  <p:childTnLst>
                                    <p:animMotion origin="layout" path="M -0.03733 0.04136 L -2.77778E-7 -1.7284E-6 " pathEditMode="relative" rAng="0" ptsTypes="AA">
                                      <p:cBhvr>
                                        <p:cTn id="44" dur="700" fill="hold"/>
                                        <p:tgtEl>
                                          <p:spTgt spid="54"/>
                                        </p:tgtEl>
                                        <p:attrNameLst>
                                          <p:attrName>ppt_x</p:attrName>
                                          <p:attrName>ppt_y</p:attrName>
                                        </p:attrNameLst>
                                      </p:cBhvr>
                                      <p:rCtr x="1858" y="-2068"/>
                                    </p:animMotion>
                                  </p:childTnLst>
                                </p:cTn>
                              </p:par>
                              <p:par>
                                <p:cTn id="45" presetID="22" presetClass="entr" presetSubtype="8" fill="hold" nodeType="withEffect">
                                  <p:stCondLst>
                                    <p:cond delay="100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childTnLst>
                                </p:cTn>
                              </p:par>
                              <p:par>
                                <p:cTn id="51" presetID="56" presetClass="path" presetSubtype="0" accel="50000" decel="50000" fill="hold" grpId="1" nodeType="withEffect">
                                  <p:stCondLst>
                                    <p:cond delay="750"/>
                                  </p:stCondLst>
                                  <p:childTnLst>
                                    <p:animMotion origin="layout" path="M -0.03733 0.04136 L -2.77778E-7 -1.7284E-6 " pathEditMode="relative" rAng="0" ptsTypes="AA">
                                      <p:cBhvr>
                                        <p:cTn id="52" dur="700" fill="hold"/>
                                        <p:tgtEl>
                                          <p:spTgt spid="59"/>
                                        </p:tgtEl>
                                        <p:attrNameLst>
                                          <p:attrName>ppt_x</p:attrName>
                                          <p:attrName>ppt_y</p:attrName>
                                        </p:attrNameLst>
                                      </p:cBhvr>
                                      <p:rCtr x="1858" y="-2068"/>
                                    </p:animMotion>
                                  </p:childTnLst>
                                </p:cTn>
                              </p:par>
                              <p:par>
                                <p:cTn id="53" presetID="22" presetClass="entr" presetSubtype="8" fill="hold" nodeType="withEffect">
                                  <p:stCondLst>
                                    <p:cond delay="100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bldLvl="0" animBg="1"/>
      <p:bldP spid="44" grpId="1" bldLvl="0" animBg="1"/>
      <p:bldP spid="46" grpId="0" bldLvl="0" animBg="1"/>
      <p:bldP spid="46" grpId="1" bldLvl="0" animBg="1"/>
      <p:bldP spid="50" grpId="0" bldLvl="0" animBg="1"/>
      <p:bldP spid="50" grpId="1" bldLvl="0" animBg="1"/>
      <p:bldP spid="54" grpId="0" bldLvl="0" animBg="1"/>
      <p:bldP spid="54" grpId="1" bldLvl="0" animBg="1"/>
      <p:bldP spid="59" grpId="0" bldLvl="0" animBg="1"/>
      <p:bldP spid="5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236001" y="431042"/>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329132" y="1784450"/>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784450"/>
            <a:ext cx="8985758" cy="3980429"/>
          </a:xfrm>
          <a:prstGeom prst="rect">
            <a:avLst/>
          </a:prstGeom>
        </p:spPr>
      </p:pic>
    </p:spTree>
    <p:extLst>
      <p:ext uri="{BB962C8B-B14F-4D97-AF65-F5344CB8AC3E}">
        <p14:creationId xmlns:p14="http://schemas.microsoft.com/office/powerpoint/2010/main" val="42609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31478" y="1704513"/>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44110" y="1704513"/>
            <a:ext cx="8881978" cy="3986551"/>
          </a:xfrm>
          <a:prstGeom prst="rect">
            <a:avLst/>
          </a:prstGeom>
        </p:spPr>
      </p:pic>
    </p:spTree>
    <p:extLst>
      <p:ext uri="{BB962C8B-B14F-4D97-AF65-F5344CB8AC3E}">
        <p14:creationId xmlns:p14="http://schemas.microsoft.com/office/powerpoint/2010/main" val="39662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66720" y="1615736"/>
            <a:ext cx="2409825" cy="369332"/>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也有四川省的</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615736"/>
            <a:ext cx="8484883" cy="4170839"/>
          </a:xfrm>
          <a:prstGeom prst="rect">
            <a:avLst/>
          </a:prstGeom>
        </p:spPr>
      </p:pic>
    </p:spTree>
    <p:extLst>
      <p:ext uri="{BB962C8B-B14F-4D97-AF65-F5344CB8AC3E}">
        <p14:creationId xmlns:p14="http://schemas.microsoft.com/office/powerpoint/2010/main" val="20320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9043190" y="2153386"/>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最后的是作品说明页面，这里是作者，联系方式等</a:t>
            </a:r>
          </a:p>
          <a:p>
            <a:pPr lvl="0" eaLnBrk="0" fontAlgn="base" hangingPunct="0">
              <a:spcBef>
                <a:spcPct val="0"/>
              </a:spcBef>
              <a:spcAft>
                <a:spcPct val="0"/>
              </a:spcAft>
            </a:pPr>
            <a:r>
              <a:rPr lang="zh-CN" altLang="en-US" dirty="0">
                <a:latin typeface="+mn-ea"/>
              </a:rPr>
              <a:t>如使用者发现有任何的数据错误请及时联系我们，我们会立刻对数据进行检查矫正。 </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738985" y="2076449"/>
            <a:ext cx="7339348" cy="3809445"/>
          </a:xfrm>
          <a:prstGeom prst="rect">
            <a:avLst/>
          </a:prstGeom>
        </p:spPr>
      </p:pic>
    </p:spTree>
    <p:extLst>
      <p:ext uri="{BB962C8B-B14F-4D97-AF65-F5344CB8AC3E}">
        <p14:creationId xmlns:p14="http://schemas.microsoft.com/office/powerpoint/2010/main" val="4768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6494111" y="5526106"/>
            <a:ext cx="3419048" cy="1077218"/>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发送成功后，身为管理员的我们会收到邮件 </a:t>
            </a:r>
            <a:endParaRPr lang="en-US" altLang="zh-CN" dirty="0">
              <a:latin typeface="+mn-ea"/>
            </a:endParaRPr>
          </a:p>
          <a:p>
            <a:pPr lvl="0" eaLnBrk="0" fontAlgn="base" hangingPunct="0">
              <a:spcBef>
                <a:spcPct val="0"/>
              </a:spcBef>
              <a:spcAft>
                <a:spcPct val="0"/>
              </a:spcAft>
            </a:pPr>
            <a:endParaRPr lang="zh-CN" altLang="zh-CN" sz="2800" dirty="0">
              <a:latin typeface="+mn-ea"/>
            </a:endParaRPr>
          </a:p>
        </p:txBody>
      </p:sp>
      <p:pic>
        <p:nvPicPr>
          <p:cNvPr id="3" name="图片 2"/>
          <p:cNvPicPr>
            <a:picLocks noChangeAspect="1"/>
          </p:cNvPicPr>
          <p:nvPr/>
        </p:nvPicPr>
        <p:blipFill>
          <a:blip r:embed="rId2"/>
          <a:stretch>
            <a:fillRect/>
          </a:stretch>
        </p:blipFill>
        <p:spPr>
          <a:xfrm>
            <a:off x="-2827062" y="1636930"/>
            <a:ext cx="10085714" cy="3076190"/>
          </a:xfrm>
          <a:prstGeom prst="rect">
            <a:avLst/>
          </a:prstGeom>
        </p:spPr>
      </p:pic>
      <p:pic>
        <p:nvPicPr>
          <p:cNvPr id="5" name="图片 4"/>
          <p:cNvPicPr>
            <a:picLocks noChangeAspect="1"/>
          </p:cNvPicPr>
          <p:nvPr/>
        </p:nvPicPr>
        <p:blipFill>
          <a:blip r:embed="rId3"/>
          <a:stretch>
            <a:fillRect/>
          </a:stretch>
        </p:blipFill>
        <p:spPr>
          <a:xfrm>
            <a:off x="5230095" y="1748476"/>
            <a:ext cx="6961905" cy="3571429"/>
          </a:xfrm>
          <a:prstGeom prst="rect">
            <a:avLst/>
          </a:prstGeom>
        </p:spPr>
      </p:pic>
      <p:pic>
        <p:nvPicPr>
          <p:cNvPr id="6" name="图片 5"/>
          <p:cNvPicPr>
            <a:picLocks noChangeAspect="1"/>
          </p:cNvPicPr>
          <p:nvPr/>
        </p:nvPicPr>
        <p:blipFill>
          <a:blip r:embed="rId4"/>
          <a:stretch>
            <a:fillRect/>
          </a:stretch>
        </p:blipFill>
        <p:spPr>
          <a:xfrm>
            <a:off x="621680" y="4774644"/>
            <a:ext cx="3419048" cy="1428571"/>
          </a:xfrm>
          <a:prstGeom prst="rect">
            <a:avLst/>
          </a:prstGeom>
        </p:spPr>
      </p:pic>
      <p:sp>
        <p:nvSpPr>
          <p:cNvPr id="8" name="下箭头 7"/>
          <p:cNvSpPr/>
          <p:nvPr/>
        </p:nvSpPr>
        <p:spPr>
          <a:xfrm>
            <a:off x="1790700" y="3971925"/>
            <a:ext cx="55245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29125" y="4095750"/>
            <a:ext cx="1276350" cy="98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31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circle(in)">
                                      <p:cBhvr>
                                        <p:cTn id="3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10" name="图片 9"/>
          <p:cNvPicPr>
            <a:picLocks noChangeAspect="1"/>
          </p:cNvPicPr>
          <p:nvPr/>
        </p:nvPicPr>
        <p:blipFill>
          <a:blip r:embed="rId2"/>
          <a:stretch>
            <a:fillRect/>
          </a:stretch>
        </p:blipFill>
        <p:spPr>
          <a:xfrm>
            <a:off x="365789" y="1423359"/>
            <a:ext cx="11233783" cy="4694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7" name="图片 6"/>
          <p:cNvPicPr>
            <a:picLocks noChangeAspect="1"/>
          </p:cNvPicPr>
          <p:nvPr/>
        </p:nvPicPr>
        <p:blipFill>
          <a:blip r:embed="rId2"/>
          <a:stretch>
            <a:fillRect/>
          </a:stretch>
        </p:blipFill>
        <p:spPr>
          <a:xfrm>
            <a:off x="-123825" y="3376747"/>
            <a:ext cx="7133333" cy="2161905"/>
          </a:xfrm>
          <a:prstGeom prst="rect">
            <a:avLst/>
          </a:prstGeom>
        </p:spPr>
      </p:pic>
      <p:sp>
        <p:nvSpPr>
          <p:cNvPr id="8" name="文本框 7"/>
          <p:cNvSpPr txBox="1"/>
          <p:nvPr/>
        </p:nvSpPr>
        <p:spPr>
          <a:xfrm>
            <a:off x="2888843" y="2938093"/>
            <a:ext cx="1107996" cy="369332"/>
          </a:xfrm>
          <a:prstGeom prst="rect">
            <a:avLst/>
          </a:prstGeom>
          <a:noFill/>
        </p:spPr>
        <p:txBody>
          <a:bodyPr wrap="none" rtlCol="0">
            <a:spAutoFit/>
          </a:bodyPr>
          <a:lstStyle/>
          <a:p>
            <a:r>
              <a:rPr lang="zh-CN" altLang="en-US" dirty="0"/>
              <a:t>数据处理</a:t>
            </a:r>
          </a:p>
        </p:txBody>
      </p:sp>
      <p:pic>
        <p:nvPicPr>
          <p:cNvPr id="9" name="图片 8"/>
          <p:cNvPicPr>
            <a:picLocks noChangeAspect="1"/>
          </p:cNvPicPr>
          <p:nvPr/>
        </p:nvPicPr>
        <p:blipFill>
          <a:blip r:embed="rId3"/>
          <a:stretch>
            <a:fillRect/>
          </a:stretch>
        </p:blipFill>
        <p:spPr>
          <a:xfrm>
            <a:off x="6201524" y="1585712"/>
            <a:ext cx="5990476" cy="1352381"/>
          </a:xfrm>
          <a:prstGeom prst="rect">
            <a:avLst/>
          </a:prstGeom>
        </p:spPr>
      </p:pic>
      <p:sp>
        <p:nvSpPr>
          <p:cNvPr id="10" name="文本框 9"/>
          <p:cNvSpPr txBox="1"/>
          <p:nvPr/>
        </p:nvSpPr>
        <p:spPr>
          <a:xfrm>
            <a:off x="8873596" y="1085791"/>
            <a:ext cx="646331" cy="369332"/>
          </a:xfrm>
          <a:prstGeom prst="rect">
            <a:avLst/>
          </a:prstGeom>
          <a:noFill/>
        </p:spPr>
        <p:txBody>
          <a:bodyPr wrap="none" rtlCol="0">
            <a:spAutoFit/>
          </a:bodyPr>
          <a:lstStyle/>
          <a:p>
            <a:r>
              <a:rPr lang="zh-CN" altLang="en-US" dirty="0"/>
              <a:t>爬虫</a:t>
            </a:r>
          </a:p>
        </p:txBody>
      </p:sp>
    </p:spTree>
    <p:extLst>
      <p:ext uri="{BB962C8B-B14F-4D97-AF65-F5344CB8AC3E}">
        <p14:creationId xmlns:p14="http://schemas.microsoft.com/office/powerpoint/2010/main" val="5103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8" name="文本框 7"/>
          <p:cNvSpPr txBox="1"/>
          <p:nvPr/>
        </p:nvSpPr>
        <p:spPr>
          <a:xfrm>
            <a:off x="1066800" y="1585712"/>
            <a:ext cx="1659429" cy="369332"/>
          </a:xfrm>
          <a:prstGeom prst="rect">
            <a:avLst/>
          </a:prstGeom>
          <a:noFill/>
        </p:spPr>
        <p:txBody>
          <a:bodyPr wrap="none" rtlCol="0">
            <a:spAutoFit/>
          </a:bodyPr>
          <a:lstStyle/>
          <a:p>
            <a:r>
              <a:rPr lang="en-US" altLang="zh-CN" dirty="0" err="1"/>
              <a:t>Jieba</a:t>
            </a:r>
            <a:r>
              <a:rPr lang="zh-CN" altLang="en-US" dirty="0"/>
              <a:t>中文分词</a:t>
            </a:r>
          </a:p>
        </p:txBody>
      </p:sp>
      <p:pic>
        <p:nvPicPr>
          <p:cNvPr id="2" name="图片 1"/>
          <p:cNvPicPr>
            <a:picLocks noChangeAspect="1"/>
          </p:cNvPicPr>
          <p:nvPr/>
        </p:nvPicPr>
        <p:blipFill>
          <a:blip r:embed="rId2"/>
          <a:stretch>
            <a:fillRect/>
          </a:stretch>
        </p:blipFill>
        <p:spPr>
          <a:xfrm>
            <a:off x="209922" y="2140640"/>
            <a:ext cx="5961905" cy="4361905"/>
          </a:xfrm>
          <a:prstGeom prst="rect">
            <a:avLst/>
          </a:prstGeom>
        </p:spPr>
      </p:pic>
      <p:pic>
        <p:nvPicPr>
          <p:cNvPr id="4" name="图片 3"/>
          <p:cNvPicPr>
            <a:picLocks noChangeAspect="1"/>
          </p:cNvPicPr>
          <p:nvPr/>
        </p:nvPicPr>
        <p:blipFill>
          <a:blip r:embed="rId3"/>
          <a:stretch>
            <a:fillRect/>
          </a:stretch>
        </p:blipFill>
        <p:spPr>
          <a:xfrm>
            <a:off x="7529693" y="2700482"/>
            <a:ext cx="2885714" cy="2314286"/>
          </a:xfrm>
          <a:prstGeom prst="rect">
            <a:avLst/>
          </a:prstGeom>
        </p:spPr>
      </p:pic>
      <p:sp>
        <p:nvSpPr>
          <p:cNvPr id="5" name="文本框 4"/>
          <p:cNvSpPr txBox="1"/>
          <p:nvPr/>
        </p:nvSpPr>
        <p:spPr>
          <a:xfrm>
            <a:off x="8236611" y="2140640"/>
            <a:ext cx="1471878" cy="369332"/>
          </a:xfrm>
          <a:prstGeom prst="rect">
            <a:avLst/>
          </a:prstGeom>
          <a:noFill/>
        </p:spPr>
        <p:txBody>
          <a:bodyPr wrap="none" rtlCol="0">
            <a:spAutoFit/>
          </a:bodyPr>
          <a:lstStyle/>
          <a:p>
            <a:r>
              <a:rPr lang="en-US" altLang="zh-CN" dirty="0"/>
              <a:t>PS</a:t>
            </a:r>
            <a:r>
              <a:rPr lang="zh-CN" altLang="en-US" dirty="0"/>
              <a:t>颜色处理</a:t>
            </a:r>
          </a:p>
        </p:txBody>
      </p:sp>
    </p:spTree>
    <p:extLst>
      <p:ext uri="{BB962C8B-B14F-4D97-AF65-F5344CB8AC3E}">
        <p14:creationId xmlns:p14="http://schemas.microsoft.com/office/powerpoint/2010/main" val="27807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139395" y="2017157"/>
            <a:ext cx="7990476" cy="3621437"/>
          </a:xfrm>
          <a:prstGeom prst="rect">
            <a:avLst/>
          </a:prstGeom>
        </p:spPr>
      </p:pic>
      <p:sp>
        <p:nvSpPr>
          <p:cNvPr id="3" name="文本框 2"/>
          <p:cNvSpPr txBox="1"/>
          <p:nvPr/>
        </p:nvSpPr>
        <p:spPr>
          <a:xfrm>
            <a:off x="952500" y="1581150"/>
            <a:ext cx="2223686" cy="369332"/>
          </a:xfrm>
          <a:prstGeom prst="rect">
            <a:avLst/>
          </a:prstGeom>
          <a:noFill/>
        </p:spPr>
        <p:txBody>
          <a:bodyPr wrap="none" rtlCol="0">
            <a:spAutoFit/>
          </a:bodyPr>
          <a:lstStyle/>
          <a:p>
            <a:r>
              <a:rPr lang="en-US" altLang="zh-CN" dirty="0" err="1"/>
              <a:t>Formspree</a:t>
            </a:r>
            <a:r>
              <a:rPr lang="zh-CN" altLang="en-US" dirty="0"/>
              <a:t>邮箱设置</a:t>
            </a:r>
          </a:p>
        </p:txBody>
      </p:sp>
      <p:pic>
        <p:nvPicPr>
          <p:cNvPr id="4" name="图片 3"/>
          <p:cNvPicPr>
            <a:picLocks noChangeAspect="1"/>
          </p:cNvPicPr>
          <p:nvPr/>
        </p:nvPicPr>
        <p:blipFill>
          <a:blip r:embed="rId3"/>
          <a:stretch>
            <a:fillRect/>
          </a:stretch>
        </p:blipFill>
        <p:spPr>
          <a:xfrm>
            <a:off x="7868218" y="2017157"/>
            <a:ext cx="3838007" cy="3621437"/>
          </a:xfrm>
          <a:prstGeom prst="rect">
            <a:avLst/>
          </a:prstGeom>
        </p:spPr>
      </p:pic>
      <p:sp>
        <p:nvSpPr>
          <p:cNvPr id="5" name="文本框 4"/>
          <p:cNvSpPr txBox="1"/>
          <p:nvPr/>
        </p:nvSpPr>
        <p:spPr>
          <a:xfrm>
            <a:off x="8620125" y="1581150"/>
            <a:ext cx="1377300" cy="369332"/>
          </a:xfrm>
          <a:prstGeom prst="rect">
            <a:avLst/>
          </a:prstGeom>
          <a:noFill/>
        </p:spPr>
        <p:txBody>
          <a:bodyPr wrap="none" rtlCol="0">
            <a:spAutoFit/>
          </a:bodyPr>
          <a:lstStyle/>
          <a:p>
            <a:r>
              <a:rPr lang="en-US" altLang="zh-CN" dirty="0"/>
              <a:t>Ps</a:t>
            </a:r>
            <a:r>
              <a:rPr lang="zh-CN" altLang="en-US" dirty="0"/>
              <a:t>字体处理</a:t>
            </a:r>
          </a:p>
        </p:txBody>
      </p:sp>
    </p:spTree>
    <p:extLst>
      <p:ext uri="{BB962C8B-B14F-4D97-AF65-F5344CB8AC3E}">
        <p14:creationId xmlns:p14="http://schemas.microsoft.com/office/powerpoint/2010/main" val="280806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642223" y="260955"/>
            <a:ext cx="2031325"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技术栈</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4516235" y="584559"/>
            <a:ext cx="1620957" cy="523220"/>
          </a:xfrm>
          <a:prstGeom prst="rect">
            <a:avLst/>
          </a:prstGeom>
          <a:noFill/>
        </p:spPr>
        <p:txBody>
          <a:bodyPr wrap="none" rtlCol="0">
            <a:spAutoFit/>
          </a:bodyPr>
          <a:lstStyle/>
          <a:p>
            <a:r>
              <a:rPr lang="zh-CN" altLang="en-US" sz="2800" dirty="0"/>
              <a:t>爬虫说明</a:t>
            </a:r>
          </a:p>
        </p:txBody>
      </p:sp>
      <p:pic>
        <p:nvPicPr>
          <p:cNvPr id="3" name="图片 2"/>
          <p:cNvPicPr>
            <a:picLocks noChangeAspect="1"/>
          </p:cNvPicPr>
          <p:nvPr/>
        </p:nvPicPr>
        <p:blipFill>
          <a:blip r:embed="rId2"/>
          <a:stretch>
            <a:fillRect/>
          </a:stretch>
        </p:blipFill>
        <p:spPr>
          <a:xfrm>
            <a:off x="138744" y="1843891"/>
            <a:ext cx="5057143" cy="2161905"/>
          </a:xfrm>
          <a:prstGeom prst="rect">
            <a:avLst/>
          </a:prstGeom>
        </p:spPr>
      </p:pic>
      <p:sp>
        <p:nvSpPr>
          <p:cNvPr id="4" name="文本框 3"/>
          <p:cNvSpPr txBox="1"/>
          <p:nvPr/>
        </p:nvSpPr>
        <p:spPr>
          <a:xfrm>
            <a:off x="5400675" y="1974471"/>
            <a:ext cx="6135013" cy="2308324"/>
          </a:xfrm>
          <a:prstGeom prst="rect">
            <a:avLst/>
          </a:prstGeom>
          <a:noFill/>
        </p:spPr>
        <p:txBody>
          <a:bodyPr wrap="none" rtlCol="0">
            <a:spAutoFit/>
          </a:bodyPr>
          <a:lstStyle/>
          <a:p>
            <a:r>
              <a:rPr lang="en-US" altLang="zh-CN" dirty="0"/>
              <a:t>1.</a:t>
            </a:r>
            <a:r>
              <a:rPr lang="zh-CN" altLang="en-US" dirty="0"/>
              <a:t>遵守 </a:t>
            </a:r>
            <a:r>
              <a:rPr lang="en-US" altLang="zh-CN" dirty="0"/>
              <a:t>Robots </a:t>
            </a:r>
            <a:r>
              <a:rPr lang="zh-CN" altLang="en-US" dirty="0"/>
              <a:t>协议</a:t>
            </a:r>
            <a:endParaRPr lang="en-US" altLang="zh-CN" dirty="0"/>
          </a:p>
          <a:p>
            <a:r>
              <a:rPr lang="en-US" altLang="zh-CN" dirty="0"/>
              <a:t>2.</a:t>
            </a:r>
            <a:r>
              <a:rPr lang="zh-CN" altLang="en-US" dirty="0"/>
              <a:t>不能造成对方服务器瘫痪</a:t>
            </a:r>
            <a:endParaRPr lang="en-US" altLang="zh-CN" dirty="0"/>
          </a:p>
          <a:p>
            <a:r>
              <a:rPr lang="en-US" altLang="zh-CN" dirty="0"/>
              <a:t>3.</a:t>
            </a:r>
            <a:r>
              <a:rPr lang="zh-CN" altLang="en-US" dirty="0"/>
              <a:t>不能非法获利</a:t>
            </a:r>
            <a:endParaRPr lang="en-US" altLang="zh-CN" dirty="0"/>
          </a:p>
          <a:p>
            <a:r>
              <a:rPr lang="zh-CN" altLang="en-US" dirty="0"/>
              <a:t>在爬虫前我们都会查看当前网站的</a:t>
            </a:r>
            <a:r>
              <a:rPr lang="en-US" altLang="zh-CN" dirty="0"/>
              <a:t>robots</a:t>
            </a:r>
            <a:r>
              <a:rPr lang="zh-CN" altLang="en-US" dirty="0"/>
              <a:t>文件，确保安全性</a:t>
            </a:r>
            <a:endParaRPr lang="en-US" altLang="zh-CN" dirty="0"/>
          </a:p>
          <a:p>
            <a:r>
              <a:rPr lang="zh-CN" altLang="en-US" dirty="0"/>
              <a:t>个体级别的爬虫不会影响服务器</a:t>
            </a:r>
            <a:endParaRPr lang="en-US" altLang="zh-CN" dirty="0"/>
          </a:p>
          <a:p>
            <a:r>
              <a:rPr lang="zh-CN" altLang="en-US" dirty="0"/>
              <a:t>我们的爬虫数据都只用于学习，妥当保存</a:t>
            </a:r>
            <a:endParaRPr lang="en-US" altLang="zh-CN" dirty="0"/>
          </a:p>
          <a:p>
            <a:endParaRPr lang="en-US" altLang="zh-CN" dirty="0"/>
          </a:p>
          <a:p>
            <a:endParaRPr lang="zh-CN" altLang="en-US" dirty="0"/>
          </a:p>
        </p:txBody>
      </p:sp>
      <p:sp>
        <p:nvSpPr>
          <p:cNvPr id="6" name="矩形 5"/>
          <p:cNvSpPr/>
          <p:nvPr/>
        </p:nvSpPr>
        <p:spPr>
          <a:xfrm>
            <a:off x="5420181" y="4005796"/>
            <a:ext cx="6096000" cy="923330"/>
          </a:xfrm>
          <a:prstGeom prst="rect">
            <a:avLst/>
          </a:prstGeom>
        </p:spPr>
        <p:txBody>
          <a:bodyPr>
            <a:spAutoFit/>
          </a:bodyPr>
          <a:lstStyle/>
          <a:p>
            <a:r>
              <a:rPr lang="zh-CN" altLang="en-US" dirty="0">
                <a:solidFill>
                  <a:srgbClr val="333333"/>
                </a:solidFill>
                <a:latin typeface="arial" panose="020B0604020202020204" pitchFamily="34" charset="0"/>
              </a:rPr>
              <a:t>爬虫程序不规避网站经营者设置的反爬虫措施或者破解服务器防抓取措施，对于这类情况我们会放弃当前网站的爬取</a:t>
            </a:r>
            <a:endParaRPr lang="zh-CN" altLang="en-US" dirty="0"/>
          </a:p>
        </p:txBody>
      </p:sp>
      <p:sp>
        <p:nvSpPr>
          <p:cNvPr id="7" name="文本框 6"/>
          <p:cNvSpPr txBox="1"/>
          <p:nvPr/>
        </p:nvSpPr>
        <p:spPr>
          <a:xfrm>
            <a:off x="5400675" y="1169334"/>
            <a:ext cx="2441694" cy="769441"/>
          </a:xfrm>
          <a:prstGeom prst="rect">
            <a:avLst/>
          </a:prstGeom>
          <a:noFill/>
        </p:spPr>
        <p:txBody>
          <a:bodyPr wrap="none" rtlCol="0">
            <a:spAutoFit/>
          </a:bodyPr>
          <a:lstStyle/>
          <a:p>
            <a:r>
              <a:rPr lang="zh-CN" altLang="en-US" sz="4400" b="1" dirty="0"/>
              <a:t>在此声明</a:t>
            </a:r>
          </a:p>
        </p:txBody>
      </p:sp>
      <p:sp>
        <p:nvSpPr>
          <p:cNvPr id="8" name="矩形 7"/>
          <p:cNvSpPr/>
          <p:nvPr/>
        </p:nvSpPr>
        <p:spPr>
          <a:xfrm>
            <a:off x="5439688" y="5113791"/>
            <a:ext cx="6096000" cy="1200329"/>
          </a:xfrm>
          <a:prstGeom prst="rect">
            <a:avLst/>
          </a:prstGeom>
        </p:spPr>
        <p:txBody>
          <a:bodyPr>
            <a:spAutoFit/>
          </a:bodyPr>
          <a:lstStyle/>
          <a:p>
            <a:r>
              <a:rPr lang="zh-CN" altLang="en-US" dirty="0">
                <a:solidFill>
                  <a:srgbClr val="333333"/>
                </a:solidFill>
                <a:latin typeface="arial" panose="020B0604020202020204" pitchFamily="34" charset="0"/>
              </a:rPr>
              <a:t>爬虫程序不干扰被访问的网站或系统正常运营，</a:t>
            </a:r>
          </a:p>
          <a:p>
            <a:r>
              <a:rPr lang="zh-CN" altLang="en-US" dirty="0">
                <a:solidFill>
                  <a:srgbClr val="333333"/>
                </a:solidFill>
                <a:latin typeface="arial" panose="020B0604020202020204" pitchFamily="34" charset="0"/>
              </a:rPr>
              <a:t>爬虫采集的信息属于公民个人信息的，爬虫不涉及个人隐私</a:t>
            </a:r>
            <a:endParaRPr lang="zh-CN" altLang="en-US" dirty="0"/>
          </a:p>
          <a:p>
            <a:endParaRPr lang="zh-CN" altLang="en-US" b="0" i="0" dirty="0">
              <a:solidFill>
                <a:srgbClr val="333333"/>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694195" y="4562580"/>
            <a:ext cx="4133333" cy="1676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2120" y="1293495"/>
            <a:ext cx="1166495" cy="1183005"/>
            <a:chOff x="625" y="2219"/>
            <a:chExt cx="2898" cy="2898"/>
          </a:xfrm>
        </p:grpSpPr>
        <p:sp>
          <p:nvSpPr>
            <p:cNvPr id="10" name="椭圆 9"/>
            <p:cNvSpPr/>
            <p:nvPr/>
          </p:nvSpPr>
          <p:spPr>
            <a:xfrm>
              <a:off x="625" y="2219"/>
              <a:ext cx="2898" cy="28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reeform 192"/>
            <p:cNvSpPr>
              <a:spLocks noEditPoints="1"/>
            </p:cNvSpPr>
            <p:nvPr/>
          </p:nvSpPr>
          <p:spPr bwMode="auto">
            <a:xfrm>
              <a:off x="1569" y="3269"/>
              <a:ext cx="1009" cy="797"/>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5" name="Freeform 198"/>
          <p:cNvSpPr>
            <a:spLocks noEditPoints="1"/>
          </p:cNvSpPr>
          <p:nvPr/>
        </p:nvSpPr>
        <p:spPr bwMode="auto">
          <a:xfrm>
            <a:off x="9826139" y="1959360"/>
            <a:ext cx="613024" cy="589803"/>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7" name="组合 6"/>
          <p:cNvGrpSpPr/>
          <p:nvPr/>
        </p:nvGrpSpPr>
        <p:grpSpPr>
          <a:xfrm>
            <a:off x="6746875" y="1309370"/>
            <a:ext cx="1167130" cy="1167130"/>
            <a:chOff x="9890" y="2577"/>
            <a:chExt cx="2898" cy="2898"/>
          </a:xfrm>
        </p:grpSpPr>
        <p:sp>
          <p:nvSpPr>
            <p:cNvPr id="12" name="椭圆 11"/>
            <p:cNvSpPr/>
            <p:nvPr/>
          </p:nvSpPr>
          <p:spPr>
            <a:xfrm>
              <a:off x="9890" y="2577"/>
              <a:ext cx="2898" cy="2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Freeform 234"/>
            <p:cNvSpPr>
              <a:spLocks noEditPoints="1"/>
            </p:cNvSpPr>
            <p:nvPr/>
          </p:nvSpPr>
          <p:spPr bwMode="auto">
            <a:xfrm>
              <a:off x="10675" y="3512"/>
              <a:ext cx="826" cy="1039"/>
            </a:xfrm>
            <a:custGeom>
              <a:avLst/>
              <a:gdLst>
                <a:gd name="T0" fmla="*/ 106 w 452"/>
                <a:gd name="T1" fmla="*/ 121 h 565"/>
                <a:gd name="T2" fmla="*/ 106 w 452"/>
                <a:gd name="T3" fmla="*/ 141 h 565"/>
                <a:gd name="T4" fmla="*/ 348 w 452"/>
                <a:gd name="T5" fmla="*/ 141 h 565"/>
                <a:gd name="T6" fmla="*/ 348 w 452"/>
                <a:gd name="T7" fmla="*/ 121 h 565"/>
                <a:gd name="T8" fmla="*/ 106 w 452"/>
                <a:gd name="T9" fmla="*/ 121 h 565"/>
                <a:gd name="T10" fmla="*/ 106 w 452"/>
                <a:gd name="T11" fmla="*/ 180 h 565"/>
                <a:gd name="T12" fmla="*/ 106 w 452"/>
                <a:gd name="T13" fmla="*/ 200 h 565"/>
                <a:gd name="T14" fmla="*/ 348 w 452"/>
                <a:gd name="T15" fmla="*/ 200 h 565"/>
                <a:gd name="T16" fmla="*/ 348 w 452"/>
                <a:gd name="T17" fmla="*/ 180 h 565"/>
                <a:gd name="T18" fmla="*/ 106 w 452"/>
                <a:gd name="T19" fmla="*/ 180 h 565"/>
                <a:gd name="T20" fmla="*/ 106 w 452"/>
                <a:gd name="T21" fmla="*/ 245 h 565"/>
                <a:gd name="T22" fmla="*/ 106 w 452"/>
                <a:gd name="T23" fmla="*/ 264 h 565"/>
                <a:gd name="T24" fmla="*/ 348 w 452"/>
                <a:gd name="T25" fmla="*/ 264 h 565"/>
                <a:gd name="T26" fmla="*/ 348 w 452"/>
                <a:gd name="T27" fmla="*/ 245 h 565"/>
                <a:gd name="T28" fmla="*/ 106 w 452"/>
                <a:gd name="T29" fmla="*/ 245 h 565"/>
                <a:gd name="T30" fmla="*/ 106 w 452"/>
                <a:gd name="T31" fmla="*/ 304 h 565"/>
                <a:gd name="T32" fmla="*/ 106 w 452"/>
                <a:gd name="T33" fmla="*/ 324 h 565"/>
                <a:gd name="T34" fmla="*/ 348 w 452"/>
                <a:gd name="T35" fmla="*/ 324 h 565"/>
                <a:gd name="T36" fmla="*/ 348 w 452"/>
                <a:gd name="T37" fmla="*/ 304 h 565"/>
                <a:gd name="T38" fmla="*/ 106 w 452"/>
                <a:gd name="T39" fmla="*/ 304 h 565"/>
                <a:gd name="T40" fmla="*/ 140 w 452"/>
                <a:gd name="T41" fmla="*/ 510 h 565"/>
                <a:gd name="T42" fmla="*/ 116 w 452"/>
                <a:gd name="T43" fmla="*/ 425 h 565"/>
                <a:gd name="T44" fmla="*/ 55 w 452"/>
                <a:gd name="T45" fmla="*/ 448 h 565"/>
                <a:gd name="T46" fmla="*/ 140 w 452"/>
                <a:gd name="T47" fmla="*/ 510 h 565"/>
                <a:gd name="T48" fmla="*/ 47 w 452"/>
                <a:gd name="T49" fmla="*/ 429 h 565"/>
                <a:gd name="T50" fmla="*/ 119 w 452"/>
                <a:gd name="T51" fmla="*/ 402 h 565"/>
                <a:gd name="T52" fmla="*/ 130 w 452"/>
                <a:gd name="T53" fmla="*/ 399 h 565"/>
                <a:gd name="T54" fmla="*/ 132 w 452"/>
                <a:gd name="T55" fmla="*/ 409 h 565"/>
                <a:gd name="T56" fmla="*/ 163 w 452"/>
                <a:gd name="T57" fmla="*/ 517 h 565"/>
                <a:gd name="T58" fmla="*/ 404 w 452"/>
                <a:gd name="T59" fmla="*/ 517 h 565"/>
                <a:gd name="T60" fmla="*/ 404 w 452"/>
                <a:gd name="T61" fmla="*/ 46 h 565"/>
                <a:gd name="T62" fmla="*/ 47 w 452"/>
                <a:gd name="T63" fmla="*/ 46 h 565"/>
                <a:gd name="T64" fmla="*/ 47 w 452"/>
                <a:gd name="T65" fmla="*/ 429 h 565"/>
                <a:gd name="T66" fmla="*/ 23 w 452"/>
                <a:gd name="T67" fmla="*/ 0 h 565"/>
                <a:gd name="T68" fmla="*/ 428 w 452"/>
                <a:gd name="T69" fmla="*/ 0 h 565"/>
                <a:gd name="T70" fmla="*/ 452 w 452"/>
                <a:gd name="T71" fmla="*/ 0 h 565"/>
                <a:gd name="T72" fmla="*/ 452 w 452"/>
                <a:gd name="T73" fmla="*/ 23 h 565"/>
                <a:gd name="T74" fmla="*/ 452 w 452"/>
                <a:gd name="T75" fmla="*/ 542 h 565"/>
                <a:gd name="T76" fmla="*/ 452 w 452"/>
                <a:gd name="T77" fmla="*/ 565 h 565"/>
                <a:gd name="T78" fmla="*/ 428 w 452"/>
                <a:gd name="T79" fmla="*/ 565 h 565"/>
                <a:gd name="T80" fmla="*/ 142 w 452"/>
                <a:gd name="T81" fmla="*/ 565 h 565"/>
                <a:gd name="T82" fmla="*/ 134 w 452"/>
                <a:gd name="T83" fmla="*/ 565 h 565"/>
                <a:gd name="T84" fmla="*/ 128 w 452"/>
                <a:gd name="T85" fmla="*/ 561 h 565"/>
                <a:gd name="T86" fmla="*/ 9 w 452"/>
                <a:gd name="T87" fmla="*/ 472 h 565"/>
                <a:gd name="T88" fmla="*/ 0 w 452"/>
                <a:gd name="T89" fmla="*/ 465 h 565"/>
                <a:gd name="T90" fmla="*/ 0 w 452"/>
                <a:gd name="T91" fmla="*/ 453 h 565"/>
                <a:gd name="T92" fmla="*/ 0 w 452"/>
                <a:gd name="T93" fmla="*/ 23 h 565"/>
                <a:gd name="T94" fmla="*/ 0 w 452"/>
                <a:gd name="T95" fmla="*/ 0 h 565"/>
                <a:gd name="T96" fmla="*/ 23 w 452"/>
                <a:gd name="T9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5">
                  <a:moveTo>
                    <a:pt x="106" y="121"/>
                  </a:moveTo>
                  <a:lnTo>
                    <a:pt x="106" y="141"/>
                  </a:lnTo>
                  <a:lnTo>
                    <a:pt x="348" y="141"/>
                  </a:lnTo>
                  <a:lnTo>
                    <a:pt x="348" y="121"/>
                  </a:lnTo>
                  <a:lnTo>
                    <a:pt x="106" y="121"/>
                  </a:lnTo>
                  <a:close/>
                  <a:moveTo>
                    <a:pt x="106" y="180"/>
                  </a:moveTo>
                  <a:lnTo>
                    <a:pt x="106" y="200"/>
                  </a:lnTo>
                  <a:lnTo>
                    <a:pt x="348" y="200"/>
                  </a:lnTo>
                  <a:lnTo>
                    <a:pt x="348" y="180"/>
                  </a:lnTo>
                  <a:lnTo>
                    <a:pt x="106" y="180"/>
                  </a:lnTo>
                  <a:close/>
                  <a:moveTo>
                    <a:pt x="106" y="245"/>
                  </a:moveTo>
                  <a:lnTo>
                    <a:pt x="106" y="264"/>
                  </a:lnTo>
                  <a:lnTo>
                    <a:pt x="348" y="264"/>
                  </a:lnTo>
                  <a:lnTo>
                    <a:pt x="348" y="245"/>
                  </a:lnTo>
                  <a:lnTo>
                    <a:pt x="106" y="245"/>
                  </a:lnTo>
                  <a:close/>
                  <a:moveTo>
                    <a:pt x="106" y="304"/>
                  </a:moveTo>
                  <a:lnTo>
                    <a:pt x="106" y="324"/>
                  </a:lnTo>
                  <a:lnTo>
                    <a:pt x="348" y="324"/>
                  </a:lnTo>
                  <a:lnTo>
                    <a:pt x="348" y="304"/>
                  </a:lnTo>
                  <a:lnTo>
                    <a:pt x="106" y="304"/>
                  </a:lnTo>
                  <a:close/>
                  <a:moveTo>
                    <a:pt x="140" y="510"/>
                  </a:moveTo>
                  <a:lnTo>
                    <a:pt x="116" y="425"/>
                  </a:lnTo>
                  <a:lnTo>
                    <a:pt x="55" y="448"/>
                  </a:lnTo>
                  <a:lnTo>
                    <a:pt x="140" y="510"/>
                  </a:lnTo>
                  <a:close/>
                  <a:moveTo>
                    <a:pt x="47" y="429"/>
                  </a:moveTo>
                  <a:lnTo>
                    <a:pt x="119" y="402"/>
                  </a:lnTo>
                  <a:lnTo>
                    <a:pt x="130" y="399"/>
                  </a:lnTo>
                  <a:lnTo>
                    <a:pt x="132" y="409"/>
                  </a:lnTo>
                  <a:lnTo>
                    <a:pt x="163" y="517"/>
                  </a:lnTo>
                  <a:lnTo>
                    <a:pt x="404" y="517"/>
                  </a:lnTo>
                  <a:lnTo>
                    <a:pt x="404" y="46"/>
                  </a:lnTo>
                  <a:lnTo>
                    <a:pt x="47" y="46"/>
                  </a:lnTo>
                  <a:lnTo>
                    <a:pt x="47" y="429"/>
                  </a:lnTo>
                  <a:close/>
                  <a:moveTo>
                    <a:pt x="23" y="0"/>
                  </a:moveTo>
                  <a:lnTo>
                    <a:pt x="428" y="0"/>
                  </a:lnTo>
                  <a:lnTo>
                    <a:pt x="452" y="0"/>
                  </a:lnTo>
                  <a:lnTo>
                    <a:pt x="452" y="23"/>
                  </a:lnTo>
                  <a:lnTo>
                    <a:pt x="452" y="542"/>
                  </a:lnTo>
                  <a:lnTo>
                    <a:pt x="452" y="565"/>
                  </a:lnTo>
                  <a:lnTo>
                    <a:pt x="428" y="565"/>
                  </a:lnTo>
                  <a:lnTo>
                    <a:pt x="142" y="565"/>
                  </a:lnTo>
                  <a:lnTo>
                    <a:pt x="134" y="565"/>
                  </a:lnTo>
                  <a:lnTo>
                    <a:pt x="128" y="561"/>
                  </a:lnTo>
                  <a:lnTo>
                    <a:pt x="9" y="472"/>
                  </a:lnTo>
                  <a:lnTo>
                    <a:pt x="0" y="465"/>
                  </a:lnTo>
                  <a:lnTo>
                    <a:pt x="0" y="453"/>
                  </a:lnTo>
                  <a:lnTo>
                    <a:pt x="0" y="23"/>
                  </a:lnTo>
                  <a:lnTo>
                    <a:pt x="0" y="0"/>
                  </a:lnTo>
                  <a:lnTo>
                    <a:pt x="23"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422"/>
            <p:cNvSpPr>
              <a:spLocks noEditPoints="1"/>
            </p:cNvSpPr>
            <p:nvPr/>
          </p:nvSpPr>
          <p:spPr bwMode="auto">
            <a:xfrm>
              <a:off x="10952" y="3527"/>
              <a:ext cx="1060" cy="826"/>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8" name="稻壳儿 夏至夏末"/>
          <p:cNvSpPr txBox="1"/>
          <p:nvPr/>
        </p:nvSpPr>
        <p:spPr>
          <a:xfrm>
            <a:off x="1827864" y="1666972"/>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描述形式枯燥</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952992" y="0"/>
            <a:ext cx="2646878" cy="1068562"/>
          </a:xfrm>
          <a:prstGeom prst="rect">
            <a:avLst/>
          </a:prstGeom>
        </p:spPr>
        <p:txBody>
          <a:bodyPr wrap="none">
            <a:spAutoFit/>
          </a:bodyPr>
          <a:lstStyle/>
          <a:p>
            <a:pPr algn="dist">
              <a:lnSpc>
                <a:spcPct val="150000"/>
              </a:lnSpc>
            </a:pPr>
            <a:r>
              <a:rPr kumimoji="1" lang="zh-CN" altLang="en-US" sz="4800" b="1" dirty="0">
                <a:solidFill>
                  <a:schemeClr val="tx1">
                    <a:lumMod val="75000"/>
                    <a:lumOff val="25000"/>
                  </a:schemeClr>
                </a:solidFill>
                <a:cs typeface="+mn-ea"/>
                <a:sym typeface="+mn-lt"/>
              </a:rPr>
              <a:t>灵感来源</a:t>
            </a:r>
            <a:endParaRPr kumimoji="1" lang="zh-CN" altLang="en-US" sz="2400" b="1" dirty="0">
              <a:solidFill>
                <a:schemeClr val="tx1">
                  <a:lumMod val="75000"/>
                  <a:lumOff val="25000"/>
                </a:schemeClr>
              </a:solidFill>
              <a:cs typeface="+mn-ea"/>
              <a:sym typeface="+mn-lt"/>
            </a:endParaRPr>
          </a:p>
        </p:txBody>
      </p:sp>
      <p:sp>
        <p:nvSpPr>
          <p:cNvPr id="8" name="稻壳儿 夏至夏末"/>
          <p:cNvSpPr txBox="1"/>
          <p:nvPr/>
        </p:nvSpPr>
        <p:spPr>
          <a:xfrm>
            <a:off x="8230153" y="1666971"/>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不宜快速查看</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3887" y="2677686"/>
            <a:ext cx="6732988" cy="3554249"/>
          </a:xfrm>
          <a:prstGeom prst="rect">
            <a:avLst/>
          </a:prstGeom>
        </p:spPr>
      </p:pic>
      <p:pic>
        <p:nvPicPr>
          <p:cNvPr id="5" name="图片 4"/>
          <p:cNvPicPr>
            <a:picLocks noChangeAspect="1"/>
          </p:cNvPicPr>
          <p:nvPr/>
        </p:nvPicPr>
        <p:blipFill>
          <a:blip r:embed="rId3"/>
          <a:stretch>
            <a:fillRect/>
          </a:stretch>
        </p:blipFill>
        <p:spPr>
          <a:xfrm>
            <a:off x="6746875" y="2719828"/>
            <a:ext cx="5308105" cy="3126384"/>
          </a:xfrm>
          <a:prstGeom prst="rect">
            <a:avLst/>
          </a:prstGeom>
        </p:spPr>
      </p:pic>
      <p:sp>
        <p:nvSpPr>
          <p:cNvPr id="11" name="矩形 10"/>
          <p:cNvSpPr/>
          <p:nvPr/>
        </p:nvSpPr>
        <p:spPr>
          <a:xfrm>
            <a:off x="3572706" y="504774"/>
            <a:ext cx="2634054" cy="507831"/>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想法来源与设计思路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ircle(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7" grpId="0"/>
      <p:bldP spid="8"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283340" y="230089"/>
            <a:ext cx="2954655" cy="923330"/>
          </a:xfrm>
          <a:prstGeom prst="rect">
            <a:avLst/>
          </a:prstGeom>
        </p:spPr>
        <p:txBody>
          <a:bodyPr wrap="none">
            <a:spAutoFit/>
          </a:bodyPr>
          <a:lstStyle/>
          <a:p>
            <a:pPr algn="ctr"/>
            <a:r>
              <a:rPr lang="zh-CN" altLang="en-US" sz="5400" b="1" dirty="0">
                <a:latin typeface="Arial" panose="020B0604020202020204" pitchFamily="34" charset="0"/>
                <a:ea typeface="微软雅黑" panose="020B0503020204020204" pitchFamily="34" charset="-122"/>
                <a:sym typeface="Arial" panose="020B0604020202020204" pitchFamily="34" charset="0"/>
              </a:rPr>
              <a:t>有待改进</a:t>
            </a:r>
          </a:p>
        </p:txBody>
      </p:sp>
      <p:sp>
        <p:nvSpPr>
          <p:cNvPr id="3" name="文本框 2"/>
          <p:cNvSpPr txBox="1"/>
          <p:nvPr/>
        </p:nvSpPr>
        <p:spPr>
          <a:xfrm>
            <a:off x="1283340" y="1641651"/>
            <a:ext cx="4501553" cy="3323987"/>
          </a:xfrm>
          <a:prstGeom prst="rect">
            <a:avLst/>
          </a:prstGeom>
          <a:noFill/>
        </p:spPr>
        <p:txBody>
          <a:bodyPr wrap="none" rtlCol="0">
            <a:spAutoFit/>
          </a:bodyPr>
          <a:lstStyle/>
          <a:p>
            <a:pPr marL="342900" indent="-342900">
              <a:lnSpc>
                <a:spcPct val="250000"/>
              </a:lnSpc>
              <a:buAutoNum type="arabicPeriod"/>
            </a:pPr>
            <a:r>
              <a:rPr lang="zh-CN" altLang="en-US" sz="2800" dirty="0"/>
              <a:t>项目并没有部署</a:t>
            </a:r>
            <a:r>
              <a:rPr lang="zh-CN" altLang="en-US" sz="2800" dirty="0" smtClean="0"/>
              <a:t>上线</a:t>
            </a:r>
            <a:endParaRPr lang="en-US" altLang="zh-CN" sz="2800" dirty="0"/>
          </a:p>
          <a:p>
            <a:pPr marL="342900" indent="-342900">
              <a:lnSpc>
                <a:spcPct val="250000"/>
              </a:lnSpc>
              <a:buAutoNum type="arabicPeriod"/>
            </a:pPr>
            <a:r>
              <a:rPr lang="zh-CN" altLang="en-US" sz="2800" dirty="0"/>
              <a:t>下次合作的时候多采用</a:t>
            </a:r>
            <a:r>
              <a:rPr lang="en-US" altLang="zh-CN" sz="2800" dirty="0" err="1"/>
              <a:t>git</a:t>
            </a:r>
            <a:endParaRPr lang="en-US" altLang="zh-CN" sz="2800" dirty="0"/>
          </a:p>
          <a:p>
            <a:pPr>
              <a:lnSpc>
                <a:spcPct val="250000"/>
              </a:lnSpc>
            </a:pPr>
            <a:r>
              <a:rPr lang="en-US" altLang="zh-CN" sz="2800" dirty="0"/>
              <a:t>3. </a:t>
            </a:r>
            <a:r>
              <a:rPr lang="zh-CN" altLang="en-US" sz="2800" dirty="0"/>
              <a:t>对于后端数据要多研究</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34638"/>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感谢观看</a:t>
            </a:r>
            <a:endParaRPr lang="en-US" altLang="zh-CN" sz="6600" b="1" dirty="0">
              <a:solidFill>
                <a:schemeClr val="tx1">
                  <a:lumMod val="75000"/>
                  <a:lumOff val="25000"/>
                </a:schemeClr>
              </a:solidFill>
              <a:cs typeface="+mn-ea"/>
              <a:sym typeface="+mn-lt"/>
            </a:endParaRPr>
          </a:p>
        </p:txBody>
      </p:sp>
      <p:sp>
        <p:nvSpPr>
          <p:cNvPr id="22" name="TextBox 4"/>
          <p:cNvSpPr txBox="1"/>
          <p:nvPr/>
        </p:nvSpPr>
        <p:spPr>
          <a:xfrm>
            <a:off x="608965" y="4195445"/>
            <a:ext cx="5561965" cy="1455315"/>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cs typeface="+mn-ea"/>
                <a:sym typeface="+mn-lt"/>
              </a:rPr>
              <a:t>陈葳亘 龙俊峰 徐涵</a:t>
            </a:r>
            <a:endParaRPr lang="en-US" altLang="zh-CN" sz="3200" b="1" dirty="0">
              <a:solidFill>
                <a:schemeClr val="tx1">
                  <a:lumMod val="75000"/>
                  <a:lumOff val="25000"/>
                </a:schemeClr>
              </a:solidFill>
              <a:cs typeface="+mn-ea"/>
              <a:sym typeface="+mn-lt"/>
            </a:endParaRPr>
          </a:p>
          <a:p>
            <a:pPr>
              <a:lnSpc>
                <a:spcPct val="150000"/>
              </a:lnSpc>
            </a:pP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927100" y="213958"/>
            <a:ext cx="1327150" cy="1320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810480" y="261144"/>
            <a:ext cx="2646878"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灵感来源</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585358" y="1828800"/>
            <a:ext cx="2952925" cy="369332"/>
          </a:xfrm>
          <a:prstGeom prst="rect">
            <a:avLst/>
          </a:prstGeom>
          <a:noFill/>
        </p:spPr>
        <p:txBody>
          <a:bodyPr wrap="square" rtlCol="0">
            <a:spAutoFit/>
          </a:bodyPr>
          <a:lstStyle/>
          <a:p>
            <a:endParaRPr lang="zh-CN" altLang="en-US" dirty="0"/>
          </a:p>
        </p:txBody>
      </p:sp>
      <p:sp>
        <p:nvSpPr>
          <p:cNvPr id="5" name="矩形 4"/>
          <p:cNvSpPr/>
          <p:nvPr/>
        </p:nvSpPr>
        <p:spPr>
          <a:xfrm>
            <a:off x="4312258" y="491788"/>
            <a:ext cx="1479892" cy="458459"/>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调查问卷</a:t>
            </a:r>
          </a:p>
        </p:txBody>
      </p:sp>
      <p:sp>
        <p:nvSpPr>
          <p:cNvPr id="6" name="文本框 5"/>
          <p:cNvSpPr txBox="1"/>
          <p:nvPr/>
        </p:nvSpPr>
        <p:spPr>
          <a:xfrm>
            <a:off x="712554" y="1828800"/>
            <a:ext cx="4060782" cy="1754326"/>
          </a:xfrm>
          <a:prstGeom prst="rect">
            <a:avLst/>
          </a:prstGeom>
          <a:noFill/>
        </p:spPr>
        <p:txBody>
          <a:bodyPr wrap="square" rtlCol="0">
            <a:spAutoFit/>
          </a:bodyPr>
          <a:lstStyle/>
          <a:p>
            <a:r>
              <a:rPr lang="zh-CN" altLang="en-US" dirty="0" smtClean="0"/>
              <a:t>右侧是我们的答卷设置，根据我们的调查我们发现，大部分调查人群其实是愿意去了解相关数据的，只不过因为一些网站展示的缘故而放弃</a:t>
            </a:r>
            <a:endParaRPr lang="en-US" altLang="zh-CN" dirty="0" smtClean="0"/>
          </a:p>
          <a:p>
            <a:r>
              <a:rPr lang="zh-CN" altLang="en-US" dirty="0" smtClean="0"/>
              <a:t>所以我们就设计着手完成了本次的作品</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3658" y="0"/>
            <a:ext cx="3168763"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思路设计</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621682" y="1743075"/>
            <a:ext cx="1369774" cy="480878"/>
          </a:xfrm>
          <a:prstGeom prst="roundRect">
            <a:avLst>
              <a:gd name="adj" fmla="val 50000"/>
            </a:avLst>
          </a:prstGeom>
          <a:solidFill>
            <a:srgbClr val="C00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1</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8" name="矩形 7"/>
          <p:cNvSpPr/>
          <p:nvPr/>
        </p:nvSpPr>
        <p:spPr>
          <a:xfrm>
            <a:off x="2530849" y="1743076"/>
            <a:ext cx="8392782"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历史展示馆：了解未来之前必先熟悉历史</a:t>
            </a:r>
          </a:p>
        </p:txBody>
      </p:sp>
      <p:sp>
        <p:nvSpPr>
          <p:cNvPr id="9" name="圆角矩形 8"/>
          <p:cNvSpPr/>
          <p:nvPr/>
        </p:nvSpPr>
        <p:spPr>
          <a:xfrm>
            <a:off x="621681" y="2679179"/>
            <a:ext cx="1369774" cy="480878"/>
          </a:xfrm>
          <a:prstGeom prst="roundRect">
            <a:avLst>
              <a:gd name="adj" fmla="val 50000"/>
            </a:avLst>
          </a:prstGeom>
          <a:solidFill>
            <a:srgbClr val="FFC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2</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0" name="矩形 9"/>
          <p:cNvSpPr/>
          <p:nvPr/>
        </p:nvSpPr>
        <p:spPr>
          <a:xfrm>
            <a:off x="2528792" y="2679179"/>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热门词云：了解当前最火的词语</a:t>
            </a:r>
          </a:p>
        </p:txBody>
      </p:sp>
      <p:sp>
        <p:nvSpPr>
          <p:cNvPr id="11" name="圆角矩形 10"/>
          <p:cNvSpPr/>
          <p:nvPr/>
        </p:nvSpPr>
        <p:spPr>
          <a:xfrm>
            <a:off x="621680" y="3615283"/>
            <a:ext cx="1369774" cy="480878"/>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3</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2" name="矩形 11"/>
          <p:cNvSpPr/>
          <p:nvPr/>
        </p:nvSpPr>
        <p:spPr>
          <a:xfrm>
            <a:off x="2528792" y="3615285"/>
            <a:ext cx="8392781"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远景展望：了解未来发展方向</a:t>
            </a:r>
          </a:p>
        </p:txBody>
      </p:sp>
      <p:sp>
        <p:nvSpPr>
          <p:cNvPr id="13" name="圆角矩形 41">
            <a:extLst>
              <a:ext uri="{FF2B5EF4-FFF2-40B4-BE49-F238E27FC236}">
                <a16:creationId xmlns:a16="http://schemas.microsoft.com/office/drawing/2014/main" id="{FFACB8D3-CD08-44A2-889C-1AA4C4D27BA1}"/>
              </a:ext>
            </a:extLst>
          </p:cNvPr>
          <p:cNvSpPr/>
          <p:nvPr/>
        </p:nvSpPr>
        <p:spPr>
          <a:xfrm>
            <a:off x="621680" y="4483004"/>
            <a:ext cx="1369774"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4</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4" name="矩形 13">
            <a:extLst>
              <a:ext uri="{FF2B5EF4-FFF2-40B4-BE49-F238E27FC236}">
                <a16:creationId xmlns:a16="http://schemas.microsoft.com/office/drawing/2014/main" id="{2B65BE0F-FD18-47E2-89FE-E1E12F34E91C}"/>
              </a:ext>
            </a:extLst>
          </p:cNvPr>
          <p:cNvSpPr/>
          <p:nvPr/>
        </p:nvSpPr>
        <p:spPr>
          <a:xfrm>
            <a:off x="2530847" y="4483006"/>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具体省份：每个省份的具体发展方向及数据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877670" y="1424841"/>
            <a:ext cx="2647579" cy="2246769"/>
          </a:xfrm>
          <a:prstGeom prst="rect">
            <a:avLst/>
          </a:prstGeom>
          <a:noFill/>
        </p:spPr>
        <p:txBody>
          <a:bodyPr wrap="square" rtlCol="0">
            <a:spAutoFit/>
          </a:bodyPr>
          <a:lstStyle/>
          <a:p>
            <a:r>
              <a:rPr lang="zh-CN" altLang="en-US" sz="2000" dirty="0"/>
              <a:t>在网上搜寻中国历年来的</a:t>
            </a:r>
            <a:r>
              <a:rPr lang="en-US" altLang="zh-CN" sz="2000" dirty="0"/>
              <a:t>GDP</a:t>
            </a:r>
            <a:r>
              <a:rPr lang="zh-CN" altLang="en-US" sz="2000" dirty="0"/>
              <a:t>发展数据，以折线图的形式展现，可以突出发展的变化</a:t>
            </a:r>
            <a:endParaRPr lang="en-US" altLang="zh-CN" sz="2000" dirty="0"/>
          </a:p>
          <a:p>
            <a:r>
              <a:rPr lang="zh-CN" altLang="en-US" sz="2000" dirty="0"/>
              <a:t>再找寻“十四五”的指南，为十四五的介绍预热</a:t>
            </a:r>
          </a:p>
        </p:txBody>
      </p:sp>
      <p:pic>
        <p:nvPicPr>
          <p:cNvPr id="3" name="图片 2"/>
          <p:cNvPicPr>
            <a:picLocks noChangeAspect="1"/>
          </p:cNvPicPr>
          <p:nvPr/>
        </p:nvPicPr>
        <p:blipFill>
          <a:blip r:embed="rId2"/>
          <a:stretch>
            <a:fillRect/>
          </a:stretch>
        </p:blipFill>
        <p:spPr>
          <a:xfrm>
            <a:off x="194212" y="1424841"/>
            <a:ext cx="8471570" cy="5002680"/>
          </a:xfrm>
          <a:prstGeom prst="rect">
            <a:avLst/>
          </a:prstGeom>
        </p:spPr>
      </p:pic>
      <p:sp>
        <p:nvSpPr>
          <p:cNvPr id="8" name="圆角矩形 6">
            <a:extLst>
              <a:ext uri="{FF2B5EF4-FFF2-40B4-BE49-F238E27FC236}">
                <a16:creationId xmlns:a16="http://schemas.microsoft.com/office/drawing/2014/main" id="{E545D5FE-76F9-4B67-A796-2D0654D35E4E}"/>
              </a:ext>
            </a:extLst>
          </p:cNvPr>
          <p:cNvSpPr/>
          <p:nvPr/>
        </p:nvSpPr>
        <p:spPr>
          <a:xfrm>
            <a:off x="4138345" y="497685"/>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Tree>
    <p:extLst>
      <p:ext uri="{BB962C8B-B14F-4D97-AF65-F5344CB8AC3E}">
        <p14:creationId xmlns:p14="http://schemas.microsoft.com/office/powerpoint/2010/main" val="18678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20591"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9115424" y="1424841"/>
            <a:ext cx="2409825" cy="2308324"/>
          </a:xfrm>
          <a:prstGeom prst="rect">
            <a:avLst/>
          </a:prstGeom>
          <a:noFill/>
        </p:spPr>
        <p:txBody>
          <a:bodyPr wrap="square" rtlCol="0">
            <a:spAutoFit/>
          </a:bodyPr>
          <a:lstStyle/>
          <a:p>
            <a:r>
              <a:rPr lang="zh-CN" altLang="en-US" dirty="0"/>
              <a:t>设计思路：在网上搜寻中国历年来的</a:t>
            </a:r>
            <a:r>
              <a:rPr lang="en-US" altLang="zh-CN" dirty="0"/>
              <a:t>GDP</a:t>
            </a:r>
            <a:r>
              <a:rPr lang="zh-CN" altLang="en-US" dirty="0"/>
              <a:t>发展数据，以折线图的形式展现，可以突出发展的变化</a:t>
            </a:r>
            <a:endParaRPr lang="en-US" altLang="zh-CN" dirty="0"/>
          </a:p>
          <a:p>
            <a:r>
              <a:rPr lang="zh-CN" altLang="en-US" dirty="0"/>
              <a:t>再找寻“十四五”的指南，为十四五的介绍预热</a:t>
            </a:r>
            <a:endParaRPr lang="en-US" altLang="zh-CN" dirty="0"/>
          </a:p>
        </p:txBody>
      </p:sp>
      <p:pic>
        <p:nvPicPr>
          <p:cNvPr id="3" name="图片 2"/>
          <p:cNvPicPr>
            <a:picLocks noChangeAspect="1"/>
          </p:cNvPicPr>
          <p:nvPr/>
        </p:nvPicPr>
        <p:blipFill>
          <a:blip r:embed="rId2"/>
          <a:stretch>
            <a:fillRect/>
          </a:stretch>
        </p:blipFill>
        <p:spPr>
          <a:xfrm>
            <a:off x="194212" y="1424841"/>
            <a:ext cx="8471570" cy="5002680"/>
          </a:xfrm>
          <a:prstGeom prst="rect">
            <a:avLst/>
          </a:prstGeom>
        </p:spPr>
      </p:pic>
      <p:sp>
        <p:nvSpPr>
          <p:cNvPr id="5" name="文本框 4"/>
          <p:cNvSpPr txBox="1"/>
          <p:nvPr/>
        </p:nvSpPr>
        <p:spPr>
          <a:xfrm>
            <a:off x="9115424" y="3815715"/>
            <a:ext cx="2434167" cy="1477328"/>
          </a:xfrm>
          <a:prstGeom prst="rect">
            <a:avLst/>
          </a:prstGeom>
          <a:noFill/>
        </p:spPr>
        <p:txBody>
          <a:bodyPr wrap="square" rtlCol="0">
            <a:spAutoFit/>
          </a:bodyPr>
          <a:lstStyle/>
          <a:p>
            <a:r>
              <a:rPr lang="zh-CN" altLang="en-US" dirty="0"/>
              <a:t>进入页面，动态的数据图展示可以体现出我们的经济发展进程</a:t>
            </a:r>
            <a:endParaRPr lang="en-US" altLang="zh-CN" dirty="0"/>
          </a:p>
          <a:p>
            <a:r>
              <a:rPr lang="zh-CN" altLang="en-US" dirty="0"/>
              <a:t>可以看出我们的后劲相当充足</a:t>
            </a:r>
          </a:p>
        </p:txBody>
      </p:sp>
    </p:spTree>
    <p:extLst>
      <p:ext uri="{BB962C8B-B14F-4D97-AF65-F5344CB8AC3E}">
        <p14:creationId xmlns:p14="http://schemas.microsoft.com/office/powerpoint/2010/main" val="376943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401050" y="1904235"/>
            <a:ext cx="2409825" cy="923330"/>
          </a:xfrm>
          <a:prstGeom prst="rect">
            <a:avLst/>
          </a:prstGeom>
          <a:noFill/>
        </p:spPr>
        <p:txBody>
          <a:bodyPr wrap="square" rtlCol="0">
            <a:spAutoFit/>
          </a:bodyPr>
          <a:lstStyle/>
          <a:p>
            <a:r>
              <a:rPr lang="zh-CN" altLang="en-US" dirty="0"/>
              <a:t>下方是我们的程序坞，一个小动画可以让选择变得有趣味</a:t>
            </a:r>
          </a:p>
        </p:txBody>
      </p:sp>
      <p:pic>
        <p:nvPicPr>
          <p:cNvPr id="4" name="图片 3"/>
          <p:cNvPicPr>
            <a:picLocks noChangeAspect="1"/>
          </p:cNvPicPr>
          <p:nvPr/>
        </p:nvPicPr>
        <p:blipFill>
          <a:blip r:embed="rId2"/>
          <a:stretch>
            <a:fillRect/>
          </a:stretch>
        </p:blipFill>
        <p:spPr>
          <a:xfrm>
            <a:off x="310840" y="1456558"/>
            <a:ext cx="7803350" cy="4853918"/>
          </a:xfrm>
          <a:prstGeom prst="rect">
            <a:avLst/>
          </a:prstGeom>
        </p:spPr>
      </p:pic>
      <p:sp>
        <p:nvSpPr>
          <p:cNvPr id="5" name="文本框 4"/>
          <p:cNvSpPr txBox="1"/>
          <p:nvPr/>
        </p:nvSpPr>
        <p:spPr>
          <a:xfrm>
            <a:off x="8401050" y="3864050"/>
            <a:ext cx="2261032" cy="1200329"/>
          </a:xfrm>
          <a:prstGeom prst="rect">
            <a:avLst/>
          </a:prstGeom>
          <a:noFill/>
        </p:spPr>
        <p:txBody>
          <a:bodyPr wrap="square" rtlCol="0">
            <a:spAutoFit/>
          </a:bodyPr>
          <a:lstStyle/>
          <a:p>
            <a:r>
              <a:rPr lang="zh-CN" altLang="en-US" dirty="0"/>
              <a:t>点击方块可以看到不同时期的不同介绍数据</a:t>
            </a:r>
            <a:endParaRPr lang="en-US" altLang="zh-CN" dirty="0"/>
          </a:p>
          <a:p>
            <a:endParaRPr lang="zh-CN" altLang="en-US" dirty="0"/>
          </a:p>
        </p:txBody>
      </p:sp>
      <p:sp>
        <p:nvSpPr>
          <p:cNvPr id="8" name="圆角矩形 6">
            <a:extLst>
              <a:ext uri="{FF2B5EF4-FFF2-40B4-BE49-F238E27FC236}">
                <a16:creationId xmlns:a16="http://schemas.microsoft.com/office/drawing/2014/main" id="{B3C91E32-1E05-4004-AA46-4A9841A5B2F2}"/>
              </a:ext>
            </a:extLst>
          </p:cNvPr>
          <p:cNvSpPr/>
          <p:nvPr/>
        </p:nvSpPr>
        <p:spPr>
          <a:xfrm>
            <a:off x="4173855"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Tree>
    <p:extLst>
      <p:ext uri="{BB962C8B-B14F-4D97-AF65-F5344CB8AC3E}">
        <p14:creationId xmlns:p14="http://schemas.microsoft.com/office/powerpoint/2010/main" val="63146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8772525" y="1611272"/>
            <a:ext cx="2409825" cy="646331"/>
          </a:xfrm>
          <a:prstGeom prst="rect">
            <a:avLst/>
          </a:prstGeom>
          <a:noFill/>
        </p:spPr>
        <p:txBody>
          <a:bodyPr wrap="square" rtlCol="0">
            <a:spAutoFit/>
          </a:bodyPr>
          <a:lstStyle/>
          <a:p>
            <a:r>
              <a:rPr lang="zh-CN" altLang="en-US" dirty="0"/>
              <a:t>一五到十三五的折线图显示进步</a:t>
            </a:r>
          </a:p>
        </p:txBody>
      </p:sp>
      <p:pic>
        <p:nvPicPr>
          <p:cNvPr id="4" name="图片 3"/>
          <p:cNvPicPr>
            <a:picLocks noChangeAspect="1"/>
          </p:cNvPicPr>
          <p:nvPr/>
        </p:nvPicPr>
        <p:blipFill>
          <a:blip r:embed="rId2"/>
          <a:stretch>
            <a:fillRect/>
          </a:stretch>
        </p:blipFill>
        <p:spPr>
          <a:xfrm>
            <a:off x="281847" y="1822438"/>
            <a:ext cx="7166703" cy="4220667"/>
          </a:xfrm>
          <a:prstGeom prst="rect">
            <a:avLst/>
          </a:prstGeom>
        </p:spPr>
      </p:pic>
      <p:sp>
        <p:nvSpPr>
          <p:cNvPr id="5" name="文本框 4"/>
          <p:cNvSpPr txBox="1"/>
          <p:nvPr/>
        </p:nvSpPr>
        <p:spPr>
          <a:xfrm>
            <a:off x="8772525" y="3114675"/>
            <a:ext cx="2173642" cy="2031325"/>
          </a:xfrm>
          <a:prstGeom prst="rect">
            <a:avLst/>
          </a:prstGeom>
          <a:noFill/>
        </p:spPr>
        <p:txBody>
          <a:bodyPr wrap="square" rtlCol="0">
            <a:spAutoFit/>
          </a:bodyPr>
          <a:lstStyle/>
          <a:p>
            <a:r>
              <a:rPr lang="zh-CN" altLang="en-US" dirty="0"/>
              <a:t>右边的泡泡内显示的就是当前的五年计划内</a:t>
            </a:r>
            <a:endParaRPr lang="en-US" altLang="zh-CN" dirty="0"/>
          </a:p>
          <a:p>
            <a:r>
              <a:rPr lang="zh-CN" altLang="en-US" dirty="0"/>
              <a:t>最显著的成就</a:t>
            </a:r>
            <a:endParaRPr lang="en-US" altLang="zh-CN" dirty="0"/>
          </a:p>
          <a:p>
            <a:r>
              <a:rPr lang="zh-CN" altLang="en-US" dirty="0"/>
              <a:t>点击泡泡可以查看更多</a:t>
            </a:r>
            <a:endParaRPr lang="en-US" altLang="zh-CN" dirty="0"/>
          </a:p>
          <a:p>
            <a:endParaRPr lang="zh-CN" altLang="en-US" dirty="0"/>
          </a:p>
        </p:txBody>
      </p:sp>
      <p:cxnSp>
        <p:nvCxnSpPr>
          <p:cNvPr id="10" name="直接箭头连接符 9"/>
          <p:cNvCxnSpPr/>
          <p:nvPr/>
        </p:nvCxnSpPr>
        <p:spPr>
          <a:xfrm flipH="1" flipV="1">
            <a:off x="7048500" y="2600325"/>
            <a:ext cx="1343025" cy="952500"/>
          </a:xfrm>
          <a:prstGeom prst="straightConnector1">
            <a:avLst/>
          </a:prstGeom>
          <a:ln w="79375">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861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1131</Words>
  <Application>Microsoft Office PowerPoint</Application>
  <PresentationFormat>宽屏</PresentationFormat>
  <Paragraphs>128</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黑体</vt:lpstr>
      <vt:lpstr>微软雅黑</vt:lpstr>
      <vt:lpstr>Arial</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夏至未至</dc:creator>
  <cp:lastModifiedBy>陈葳亘</cp:lastModifiedBy>
  <cp:revision>55</cp:revision>
  <dcterms:created xsi:type="dcterms:W3CDTF">2020-09-16T04:04:00Z</dcterms:created>
  <dcterms:modified xsi:type="dcterms:W3CDTF">2022-04-16T05:38:37Z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v1.0_mb_bHje6W8AdiG1BPgJW/xq1Q==</vt:lpwstr>
  </property>
  <property fmtid="{D5CDD505-2E9C-101B-9397-08002B2CF9AE}" pid="4" name="ICV">
    <vt:lpwstr>F0D3B5B1261B447AB61CA7D1CCE3F64A</vt:lpwstr>
  </property>
</Properties>
</file>